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2" r:id="rId3"/>
    <p:sldId id="264" r:id="rId4"/>
    <p:sldId id="304" r:id="rId5"/>
    <p:sldId id="302" r:id="rId6"/>
    <p:sldId id="303" r:id="rId7"/>
    <p:sldId id="265" r:id="rId8"/>
    <p:sldId id="292" r:id="rId9"/>
    <p:sldId id="322" r:id="rId10"/>
    <p:sldId id="323" r:id="rId11"/>
    <p:sldId id="324" r:id="rId12"/>
    <p:sldId id="301" r:id="rId13"/>
    <p:sldId id="307" r:id="rId14"/>
    <p:sldId id="308" r:id="rId15"/>
    <p:sldId id="312" r:id="rId16"/>
    <p:sldId id="310" r:id="rId17"/>
    <p:sldId id="317" r:id="rId18"/>
    <p:sldId id="316" r:id="rId19"/>
    <p:sldId id="315" r:id="rId20"/>
    <p:sldId id="313" r:id="rId21"/>
    <p:sldId id="314" r:id="rId22"/>
    <p:sldId id="319" r:id="rId23"/>
    <p:sldId id="309" r:id="rId24"/>
    <p:sldId id="320" r:id="rId25"/>
    <p:sldId id="289" r:id="rId26"/>
    <p:sldId id="325" r:id="rId27"/>
    <p:sldId id="326" r:id="rId28"/>
    <p:sldId id="327" r:id="rId29"/>
    <p:sldId id="283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B13"/>
    <a:srgbClr val="0578AB"/>
    <a:srgbClr val="BD3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7" autoAdjust="0"/>
  </p:normalViewPr>
  <p:slideViewPr>
    <p:cSldViewPr>
      <p:cViewPr varScale="1">
        <p:scale>
          <a:sx n="137" d="100"/>
          <a:sy n="137" d="100"/>
        </p:scale>
        <p:origin x="7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3;&#1048;&#1054;&#1050;&#1056;%20(202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4;&#1073;%20&#1080;&#1085;&#1085;&#1086;&#1074;&#1072;&#1094;&#1080;&#1086;&#1085;&#1085;&#1086;&#1081;%20&#1076;&#1077;&#1103;&#1090;&#1077;&#1083;&#1100;&#1085;&#1086;&#1089;&#1090;&#1080;%20&#1087;&#1088;&#1077;&#1076;&#1087;&#1088;&#1080;&#1103;&#1090;&#1080;&#1081;%20&#1074;%20&#1056;&#1050;%20(2022&#1075;.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GB_XPD_RSD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4;&#1073;%20&#1080;&#1085;&#1085;&#1086;&#1074;&#1072;&#1094;&#1080;&#1086;&#1085;&#1085;&#1086;&#1081;%20&#1076;&#1077;&#1103;&#1090;&#1077;&#1083;&#1100;&#1085;&#1086;&#1089;&#1090;&#1080;%20&#1087;&#1088;&#1077;&#1076;&#1087;&#1088;&#1080;&#1103;&#1090;&#1080;&#1081;%20&#1074;%20&#1056;&#1050;%20(2022&#1075;.).xls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3;&#1048;&#1054;&#1050;&#1056;%20(2022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zhanibrayeva\Downloads\&#1041;-14-01-&#1043;%20(2021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zhanibrayeva\Downloads\&#1041;-14-01-&#1043;%20(2021)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4;&#1073;%20&#1080;&#1085;&#1085;&#1086;&#1074;&#1072;&#1094;&#1080;&#1086;&#1085;&#1085;&#1086;&#1081;%20&#1076;&#1077;&#1103;&#1090;&#1077;&#1083;&#1100;&#1085;&#1086;&#1089;&#1090;&#1080;%20&#1087;&#1088;&#1077;&#1076;&#1087;&#1088;&#1080;&#1103;&#1090;&#1080;&#1081;%20&#1074;%20&#1056;&#1050;%20(2022&#1075;.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4;&#1073;%20&#1080;&#1085;&#1085;&#1086;&#1074;&#1072;&#1094;&#1080;&#1086;&#1085;&#1085;&#1086;&#1081;%20&#1076;&#1077;&#1103;&#1090;&#1077;&#1083;&#1100;&#1085;&#1086;&#1089;&#1090;&#1080;%20&#1087;&#1088;&#1077;&#1076;&#1087;&#1088;&#1080;&#1103;&#1090;&#1080;&#1081;%20&#1074;%20&#1056;&#1050;%20(2022&#1075;.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4;&#1073;%20&#1080;&#1085;&#1085;&#1086;&#1074;&#1072;&#1094;&#1080;&#1086;&#1085;&#1085;&#1086;&#1081;%20&#1076;&#1077;&#1103;&#1090;&#1077;&#1083;&#1100;&#1085;&#1086;&#1089;&#1090;&#1080;%20&#1087;&#1088;&#1077;&#1076;&#1087;&#1088;&#1080;&#1103;&#1090;&#1080;&#1081;%20&#1074;%20&#1056;&#1050;%20(2022&#1075;.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4;&#1073;%20&#1080;&#1085;&#1085;&#1086;&#1074;&#1072;&#1094;&#1080;&#1086;&#1085;&#1085;&#1086;&#1081;%20&#1076;&#1077;&#1103;&#1090;&#1077;&#1083;&#1100;&#1085;&#1086;&#1089;&#1090;&#1080;%20&#1087;&#1088;&#1077;&#1076;&#1087;&#1088;&#1080;&#1103;&#1090;&#1080;&#1081;%20&#1074;%20&#1056;&#1050;%20(2022&#1075;.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3\Departaments\Analytics(AD)\&#1040;&#1085;&#1072;&#1083;&#1080;&#1090;&#1080;&#1082;&#1072;_&#1057;500\&#1057;500_KGF_2023\&#1048;&#1085;&#1085;&#1086;&#1074;&#1072;&#1090;&#1086;&#1088;&#1099;\&#1057;&#1090;&#1072;&#1090;&#1080;&#1089;&#1090;&#1080;&#1082;&#1072;\&#1054;&#1073;%20&#1080;&#1085;&#1085;&#1086;&#1074;&#1072;&#1094;&#1080;&#1086;&#1085;&#1085;&#1086;&#1081;%20&#1076;&#1077;&#1103;&#1090;&#1077;&#1083;&#1100;&#1085;&#1086;&#1089;&#1090;&#1080;%20&#1087;&#1088;&#1077;&#1076;&#1087;&#1088;&#1080;&#1103;&#1090;&#1080;&#1081;%20&#1074;%20&#1056;&#1050;%20(2022&#1075;.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00" b="1"/>
              <a:t>Внутренние затраты на НИОКР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0026452340364136"/>
          <c:y val="0.14658453943573327"/>
          <c:w val="0.49973547659635864"/>
          <c:h val="0.8069678700371814"/>
        </c:manualLayout>
      </c:layout>
      <c:barChart>
        <c:barDir val="bar"/>
        <c:grouping val="clustered"/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F7-450F-8D46-87BE001FF7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F7-450F-8D46-87BE001FF7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F7-450F-8D46-87BE001FF7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EF7-450F-8D46-87BE001FF7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EF7-450F-8D46-87BE001FF7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'1'!$E$34:$E$38</c:f>
              <c:strCache>
                <c:ptCount val="5"/>
                <c:pt idx="0">
                  <c:v>затраты на приобретение научного оборудования</c:v>
                </c:pt>
                <c:pt idx="1">
                  <c:v>затраты на основные средства (машины, оборудования, здания и другие)</c:v>
                </c:pt>
                <c:pt idx="2">
                  <c:v>приобретение услуг (для собственных проектов)</c:v>
                </c:pt>
                <c:pt idx="3">
                  <c:v>прочие текущие затраты (расходные материалы, сырье и оборудование, арендная плата и другие)</c:v>
                </c:pt>
                <c:pt idx="4">
                  <c:v>затраты на оплату труда</c:v>
                </c:pt>
              </c:strCache>
            </c:strRef>
          </c:cat>
          <c:val>
            <c:numRef>
              <c:f>'1'!$G$34:$G$38</c:f>
              <c:numCache>
                <c:formatCode>0%</c:formatCode>
                <c:ptCount val="5"/>
                <c:pt idx="0">
                  <c:v>3.8415487196757775E-2</c:v>
                </c:pt>
                <c:pt idx="1">
                  <c:v>9.2785905893293885E-2</c:v>
                </c:pt>
                <c:pt idx="2">
                  <c:v>0.12677849347892542</c:v>
                </c:pt>
                <c:pt idx="3">
                  <c:v>0.29933859208042723</c:v>
                </c:pt>
                <c:pt idx="4">
                  <c:v>0.48109700854735338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7-450F-8D46-87BE001FF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611694216"/>
        <c:axId val="611692416"/>
      </c:barChart>
      <c:catAx>
        <c:axId val="61169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611692416"/>
        <c:crosses val="autoZero"/>
        <c:auto val="1"/>
        <c:lblAlgn val="ctr"/>
        <c:lblOffset val="100"/>
        <c:noMultiLvlLbl val="0"/>
      </c:catAx>
      <c:valAx>
        <c:axId val="6116924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169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/>
              <a:t>Причины, по которым  не осуществлялась инновационная деятельность на предприятиях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extLst>
              <c:ext xmlns:c16="http://schemas.microsoft.com/office/drawing/2014/chart" uri="{C3380CC4-5D6E-409C-BE32-E72D297353CC}">
                <c16:uniqueId val="{00000001-34E4-4899-A2F5-7352DE7F9C4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/>
              </a:sp3d>
            </c:spPr>
            <c:extLst>
              <c:ext xmlns:c16="http://schemas.microsoft.com/office/drawing/2014/chart" uri="{C3380CC4-5D6E-409C-BE32-E72D297353CC}">
                <c16:uniqueId val="{00000000-34E4-4899-A2F5-7352DE7F9C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'22'!$C$35:$C$45</c:f>
              <c:strCache>
                <c:ptCount val="11"/>
                <c:pt idx="0">
                  <c:v>Доминирование существующих предприятий на рынке</c:v>
                </c:pt>
                <c:pt idx="1">
                  <c:v>Отсутствие информации о рынках</c:v>
                </c:pt>
                <c:pt idx="2">
                  <c:v>Отсутствие информации о технологиях</c:v>
                </c:pt>
                <c:pt idx="3">
                  <c:v>Сложность в поиске партнеров для инноваций</c:v>
                </c:pt>
                <c:pt idx="4">
                  <c:v>Недостаток финансовых средств из внешних источников финансирования</c:v>
                </c:pt>
                <c:pt idx="5">
                  <c:v>Нехватка компетентного персонала              </c:v>
                </c:pt>
                <c:pt idx="6">
                  <c:v>Инновационные затраты слишком высоки</c:v>
                </c:pt>
                <c:pt idx="7">
                  <c:v>Неопределенность спроса на инновационные товары или услуги</c:v>
                </c:pt>
                <c:pt idx="8">
                  <c:v>Нет необходимости вследствие более ранних инноваций</c:v>
                </c:pt>
                <c:pt idx="9">
                  <c:v>Недостаток финансовых средств </c:v>
                </c:pt>
                <c:pt idx="10">
                  <c:v>Нет необходимости из-за отстуствия спроса на инновации</c:v>
                </c:pt>
              </c:strCache>
            </c:strRef>
          </c:cat>
          <c:val>
            <c:numRef>
              <c:f>'22'!$D$35:$D$45</c:f>
              <c:numCache>
                <c:formatCode>_-* #\ ##0_р_._-;\-* #\ ##0_р_._-;_-* "-"??_р_._-;_-@_-</c:formatCode>
                <c:ptCount val="11"/>
                <c:pt idx="0">
                  <c:v>197</c:v>
                </c:pt>
                <c:pt idx="1">
                  <c:v>358</c:v>
                </c:pt>
                <c:pt idx="2">
                  <c:v>431</c:v>
                </c:pt>
                <c:pt idx="3">
                  <c:v>435</c:v>
                </c:pt>
                <c:pt idx="4">
                  <c:v>490</c:v>
                </c:pt>
                <c:pt idx="5">
                  <c:v>628</c:v>
                </c:pt>
                <c:pt idx="6">
                  <c:v>1623</c:v>
                </c:pt>
                <c:pt idx="7">
                  <c:v>1797</c:v>
                </c:pt>
                <c:pt idx="8">
                  <c:v>2748</c:v>
                </c:pt>
                <c:pt idx="9">
                  <c:v>5754</c:v>
                </c:pt>
                <c:pt idx="10">
                  <c:v>9185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2-461F-B791-4C14E36BA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611701416"/>
        <c:axId val="611698896"/>
      </c:barChart>
      <c:catAx>
        <c:axId val="611701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611698896"/>
        <c:crosses val="autoZero"/>
        <c:auto val="1"/>
        <c:lblAlgn val="ctr"/>
        <c:lblOffset val="100"/>
        <c:noMultiLvlLbl val="0"/>
      </c:catAx>
      <c:valAx>
        <c:axId val="61169889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none"/>
        <c:minorTickMark val="none"/>
        <c:tickLblPos val="nextTo"/>
        <c:crossAx val="61170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2BB-44EE-8A88-2E4D330A53D3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66-4C9A-A181-C391A3BAAAC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66-4C9A-A181-C391A3BAAACA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66-4C9A-A181-C391A3BAAACA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2BB-44EE-8A88-2E4D330A53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('Table format (2)'!$A$73:$A$87,'Table format (2)'!$A$95,'Table format (2)'!$A$113,'Table format (2)'!$A$162)</c:f>
              <c:strCache>
                <c:ptCount val="11"/>
                <c:pt idx="0">
                  <c:v>Israel</c:v>
                </c:pt>
                <c:pt idx="1">
                  <c:v>Republic of Korea</c:v>
                </c:pt>
                <c:pt idx="2">
                  <c:v>Sweden</c:v>
                </c:pt>
                <c:pt idx="3">
                  <c:v>Belgium</c:v>
                </c:pt>
                <c:pt idx="4">
                  <c:v>United States of America</c:v>
                </c:pt>
                <c:pt idx="5">
                  <c:v>Japan</c:v>
                </c:pt>
                <c:pt idx="6">
                  <c:v>Germany</c:v>
                </c:pt>
                <c:pt idx="7">
                  <c:v>China</c:v>
                </c:pt>
                <c:pt idx="8">
                  <c:v>World</c:v>
                </c:pt>
                <c:pt idx="9">
                  <c:v>Russian Federation</c:v>
                </c:pt>
                <c:pt idx="10">
                  <c:v>Kazakhstan</c:v>
                </c:pt>
              </c:strCache>
            </c:strRef>
          </c:cat>
          <c:val>
            <c:numRef>
              <c:f>('Table format (2)'!$V$73:$V$87,'Table format (2)'!$V$95,'Table format (2)'!$V$113,'Table format (2)'!$V$162)</c:f>
              <c:numCache>
                <c:formatCode>#\ ##0.0_ ;\-#\ ##0.0\ </c:formatCode>
                <c:ptCount val="11"/>
                <c:pt idx="0">
                  <c:v>5.3545100000000003</c:v>
                </c:pt>
                <c:pt idx="1">
                  <c:v>4.7957099999999997</c:v>
                </c:pt>
                <c:pt idx="2">
                  <c:v>3.4895999999999998</c:v>
                </c:pt>
                <c:pt idx="3">
                  <c:v>3.4550200000000002</c:v>
                </c:pt>
                <c:pt idx="4">
                  <c:v>3.4228700000000001</c:v>
                </c:pt>
                <c:pt idx="5">
                  <c:v>3.2746</c:v>
                </c:pt>
                <c:pt idx="6">
                  <c:v>3.1093000000000002</c:v>
                </c:pt>
                <c:pt idx="7">
                  <c:v>2.40666</c:v>
                </c:pt>
                <c:pt idx="8">
                  <c:v>1.9280600000000001</c:v>
                </c:pt>
                <c:pt idx="9">
                  <c:v>1.09371</c:v>
                </c:pt>
                <c:pt idx="10">
                  <c:v>0.12601999999999999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66-4C9A-A181-C391A3BAA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609765368"/>
        <c:axId val="609764288"/>
      </c:barChart>
      <c:catAx>
        <c:axId val="609765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609764288"/>
        <c:crosses val="autoZero"/>
        <c:auto val="1"/>
        <c:lblAlgn val="ctr"/>
        <c:lblOffset val="100"/>
        <c:noMultiLvlLbl val="0"/>
      </c:catAx>
      <c:valAx>
        <c:axId val="609764288"/>
        <c:scaling>
          <c:orientation val="minMax"/>
        </c:scaling>
        <c:delete val="1"/>
        <c:axPos val="t"/>
        <c:numFmt formatCode="#\ ##0.0_ ;\-#\ ##0.0\ " sourceLinked="1"/>
        <c:majorTickMark val="none"/>
        <c:minorTickMark val="none"/>
        <c:tickLblPos val="nextTo"/>
        <c:crossAx val="60976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07029087117534E-2"/>
          <c:y val="3.259259259259259E-2"/>
          <c:w val="0.86933106820551542"/>
          <c:h val="0.866123534558180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>
              <a:innerShdw blurRad="38100" dist="50800">
                <a:prstClr val="black">
                  <a:alpha val="33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innerShdw blurRad="38100" dist="50800">
                  <a:prstClr val="black">
                    <a:alpha val="33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E52-414A-B74E-EF79A83D555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52-414A-B74E-EF79A83D55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AI (such as machine learning)</c:v>
                </c:pt>
                <c:pt idx="1">
                  <c:v>Robotics and process automation</c:v>
                </c:pt>
                <c:pt idx="2">
                  <c:v>Internet of Things (IoT) and Edge Computing</c:v>
                </c:pt>
                <c:pt idx="3">
                  <c:v>Blockchains, Web3, and DeFi</c:v>
                </c:pt>
                <c:pt idx="4">
                  <c:v>Human/machine augmentation and  hybrids</c:v>
                </c:pt>
                <c:pt idx="5">
                  <c:v>Augmented, virtual, and synthetic realities</c:v>
                </c:pt>
                <c:pt idx="6">
                  <c:v>Nanotechnology, syntetic biology, and biomimicry</c:v>
                </c:pt>
                <c:pt idx="7">
                  <c:v>Quantum computing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61</c:v>
                </c:pt>
                <c:pt idx="1">
                  <c:v>46</c:v>
                </c:pt>
                <c:pt idx="2">
                  <c:v>44</c:v>
                </c:pt>
                <c:pt idx="3">
                  <c:v>29</c:v>
                </c:pt>
                <c:pt idx="4">
                  <c:v>29</c:v>
                </c:pt>
                <c:pt idx="5">
                  <c:v>27</c:v>
                </c:pt>
                <c:pt idx="6">
                  <c:v>16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52-414A-B74E-EF79A83D5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7"/>
        <c:axId val="860080080"/>
        <c:axId val="860078280"/>
      </c:barChart>
      <c:catAx>
        <c:axId val="86008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60078280"/>
        <c:crosses val="autoZero"/>
        <c:auto val="1"/>
        <c:lblAlgn val="ctr"/>
        <c:lblOffset val="150"/>
        <c:tickMarkSkip val="1"/>
        <c:noMultiLvlLbl val="0"/>
      </c:catAx>
      <c:valAx>
        <c:axId val="860078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6008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000" b="1"/>
              <a:t>Источники финансирования внуртренних затрат на НИОКР</a:t>
            </a:r>
          </a:p>
        </c:rich>
      </c:tx>
      <c:layout>
        <c:manualLayout>
          <c:xMode val="edge"/>
          <c:yMode val="edge"/>
          <c:x val="0.13113146695689987"/>
          <c:y val="6.134775321759471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633245844269466"/>
          <c:y val="8.3145231846019241E-2"/>
          <c:w val="0.58658683289588787"/>
          <c:h val="0.9168547681539807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07-46A0-8593-B3E7918B2DE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07-46A0-8593-B3E7918B2D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07-46A0-8593-B3E7918B2D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07-46A0-8593-B3E7918B2D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07-46A0-8593-B3E7918B2DE3}"/>
              </c:ext>
            </c:extLst>
          </c:dPt>
          <c:dLbls>
            <c:dLbl>
              <c:idx val="0"/>
              <c:layout>
                <c:manualLayout>
                  <c:x val="0.18618320749902745"/>
                  <c:y val="3.24074074074074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0060841671965"/>
                      <c:h val="0.14497996629998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07-46A0-8593-B3E7918B2DE3}"/>
                </c:ext>
              </c:extLst>
            </c:dLbl>
            <c:dLbl>
              <c:idx val="1"/>
              <c:layout>
                <c:manualLayout>
                  <c:x val="-9.4568855759919926E-2"/>
                  <c:y val="6.02670149731044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43241573863533"/>
                      <c:h val="0.18409747762320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07-46A0-8593-B3E7918B2DE3}"/>
                </c:ext>
              </c:extLst>
            </c:dLbl>
            <c:dLbl>
              <c:idx val="2"/>
              <c:layout>
                <c:manualLayout>
                  <c:x val="0.14722222222222234"/>
                  <c:y val="-0.138888888888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07-46A0-8593-B3E7918B2DE3}"/>
                </c:ext>
              </c:extLst>
            </c:dLbl>
            <c:dLbl>
              <c:idx val="3"/>
              <c:layout>
                <c:manualLayout>
                  <c:x val="0.16944444444444434"/>
                  <c:y val="-1.38888888888888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6111111111112"/>
                      <c:h val="0.18409740449110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D07-46A0-8593-B3E7918B2DE3}"/>
                </c:ext>
              </c:extLst>
            </c:dLbl>
            <c:dLbl>
              <c:idx val="4"/>
              <c:layout>
                <c:manualLayout>
                  <c:x val="0.16805566491688528"/>
                  <c:y val="6.94444444444443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16666666666664"/>
                      <c:h val="0.18409740449110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D07-46A0-8593-B3E7918B2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'4'!$A$36:$A$40</c:f>
              <c:strCache>
                <c:ptCount val="5"/>
                <c:pt idx="0">
                  <c:v>собственные средства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  <c:pt idx="3">
                  <c:v>иностранные средства</c:v>
                </c:pt>
                <c:pt idx="4">
                  <c:v>прочие средства</c:v>
                </c:pt>
              </c:strCache>
            </c:strRef>
          </c:cat>
          <c:val>
            <c:numRef>
              <c:f>'4'!$C$36:$C$40</c:f>
              <c:numCache>
                <c:formatCode>0%</c:formatCode>
                <c:ptCount val="5"/>
                <c:pt idx="0">
                  <c:v>0.23074170630156879</c:v>
                </c:pt>
                <c:pt idx="1">
                  <c:v>0.67054927795684516</c:v>
                </c:pt>
                <c:pt idx="2">
                  <c:v>3.6262187641565007E-3</c:v>
                </c:pt>
                <c:pt idx="3">
                  <c:v>2.3217386295624639E-2</c:v>
                </c:pt>
                <c:pt idx="4">
                  <c:v>7.1865410681804839E-2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07-46A0-8593-B3E7918B2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Объем реализованной  инновационной продукции, млн. тенге</a:t>
            </a:r>
          </a:p>
        </c:rich>
      </c:tx>
      <c:layout>
        <c:manualLayout>
          <c:xMode val="edge"/>
          <c:yMode val="edge"/>
          <c:x val="0.1283275258220655"/>
          <c:y val="4.73142635739778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19981863017578"/>
          <c:y val="0.14055751001905395"/>
          <c:w val="0.63497791375493284"/>
          <c:h val="0.83829365178487869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D1-4F6A-8930-53F1698F7B1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D1-4F6A-8930-53F1698F7B1D}"/>
              </c:ext>
            </c:extLst>
          </c:dPt>
          <c:dLbls>
            <c:dLbl>
              <c:idx val="0"/>
              <c:layout>
                <c:manualLayout>
                  <c:x val="0.15547925697132878"/>
                  <c:y val="-3.0879907149549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26512798131831"/>
                      <c:h val="0.22777111321396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D1-4F6A-8930-53F1698F7B1D}"/>
                </c:ext>
              </c:extLst>
            </c:dLbl>
            <c:dLbl>
              <c:idx val="1"/>
              <c:layout>
                <c:manualLayout>
                  <c:x val="-0.11777100097347148"/>
                  <c:y val="-0.14381524338904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Улучшение внутренних бизнес процессов</a:t>
                    </a:r>
                    <a:r>
                      <a:rPr lang="ru-RU" baseline="0" dirty="0"/>
                      <a:t>; </a:t>
                    </a:r>
                    <a:fld id="{B4B824DB-9178-4871-819A-12EB596A3F27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36831530052425"/>
                      <c:h val="0.36700121949099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D1-4F6A-8930-53F1698F7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'3.1'!$D$25:$E$25</c:f>
              <c:strCache>
                <c:ptCount val="2"/>
                <c:pt idx="0">
                  <c:v>На рынок</c:v>
                </c:pt>
                <c:pt idx="1">
                  <c:v>Внутренние бизнес-процессы</c:v>
                </c:pt>
              </c:strCache>
            </c:strRef>
          </c:cat>
          <c:val>
            <c:numRef>
              <c:f>'3.1'!$D$26:$E$26</c:f>
              <c:numCache>
                <c:formatCode>0%</c:formatCode>
                <c:ptCount val="2"/>
                <c:pt idx="0">
                  <c:v>0.42589075340748361</c:v>
                </c:pt>
                <c:pt idx="1">
                  <c:v>0.57410924659251628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D1-4F6A-8930-53F1698F7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200" b="1" dirty="0"/>
              <a:t>Доля инновационной продукции по отношению к ВВП, %</a:t>
            </a:r>
          </a:p>
        </c:rich>
      </c:tx>
      <c:layout>
        <c:manualLayout>
          <c:xMode val="edge"/>
          <c:yMode val="edge"/>
          <c:x val="0.163100653653293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5250499337102"/>
          <c:y val="0.11375124204777215"/>
          <c:w val="0.76286160833278527"/>
          <c:h val="0.84682857130963307"/>
        </c:manualLayout>
      </c:layout>
      <c:doughnutChart>
        <c:varyColors val="1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FB-4D7D-81CC-EE8E992B787C}"/>
              </c:ext>
            </c:extLst>
          </c:dPt>
          <c:val>
            <c:numRef>
              <c:f>'3.1'!$B$30</c:f>
              <c:numCache>
                <c:formatCode>0.0%</c:formatCode>
                <c:ptCount val="1"/>
                <c:pt idx="0">
                  <c:v>3.631844388925963E-2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FB-4D7D-81CC-EE8E992B7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'4'!$B$31:$B$33</c:f>
              <c:strCache>
                <c:ptCount val="3"/>
                <c:pt idx="0">
                  <c:v>Малые</c:v>
                </c:pt>
                <c:pt idx="1">
                  <c:v>Средние</c:v>
                </c:pt>
                <c:pt idx="2">
                  <c:v>Крупные</c:v>
                </c:pt>
              </c:strCache>
            </c:strRef>
          </c:cat>
          <c:val>
            <c:numRef>
              <c:f>'4'!$C$31:$C$33</c:f>
              <c:numCache>
                <c:formatCode>0.00%</c:formatCode>
                <c:ptCount val="3"/>
                <c:pt idx="0">
                  <c:v>8.5000000000000006E-2</c:v>
                </c:pt>
                <c:pt idx="1">
                  <c:v>0.20599999999999999</c:v>
                </c:pt>
                <c:pt idx="2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B-4946-B34B-6DB582AED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96376"/>
        <c:axId val="1"/>
      </c:barChart>
      <c:catAx>
        <c:axId val="61169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11696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400" b="1"/>
              <a:t>Затраты на инновации, млн. тенге</a:t>
            </a:r>
          </a:p>
        </c:rich>
      </c:tx>
      <c:layout>
        <c:manualLayout>
          <c:xMode val="edge"/>
          <c:yMode val="edge"/>
          <c:x val="0.15112109363296616"/>
          <c:y val="2.01193338747109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225221672070225"/>
          <c:y val="0.1124812603218658"/>
          <c:w val="0.60200009528473186"/>
          <c:h val="0.80822471985685473"/>
        </c:manualLayout>
      </c:layout>
      <c:doughnutChart>
        <c:varyColors val="1"/>
        <c:ser>
          <c:idx val="0"/>
          <c:order val="0"/>
          <c:spPr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91-4CB5-B68E-3FD7BB00341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91-4CB5-B68E-3FD7BB003416}"/>
              </c:ext>
            </c:extLst>
          </c:dPt>
          <c:dLbls>
            <c:dLbl>
              <c:idx val="0"/>
              <c:layout>
                <c:manualLayout>
                  <c:x val="0.18348352138970325"/>
                  <c:y val="-4.6327517645053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14797753545301"/>
                      <c:h val="0.369097766898136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91-4CB5-B68E-3FD7BB003416}"/>
                </c:ext>
              </c:extLst>
            </c:dLbl>
            <c:dLbl>
              <c:idx val="1"/>
              <c:layout>
                <c:manualLayout>
                  <c:x val="-0.17928076991270256"/>
                  <c:y val="8.45181595643702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15669463923893"/>
                      <c:h val="0.43911025628216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91-4CB5-B68E-3FD7BB003416}"/>
                </c:ext>
              </c:extLst>
            </c:dLbl>
            <c:spPr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затраты!$C$29:$D$29</c:f>
              <c:strCache>
                <c:ptCount val="2"/>
                <c:pt idx="0">
                  <c:v>на продуктовые инновации</c:v>
                </c:pt>
                <c:pt idx="1">
                  <c:v>на инновации бизнес-процессов</c:v>
                </c:pt>
              </c:strCache>
            </c:strRef>
          </c:cat>
          <c:val>
            <c:numRef>
              <c:f>затраты!$C$31:$D$31</c:f>
              <c:numCache>
                <c:formatCode>0%</c:formatCode>
                <c:ptCount val="2"/>
                <c:pt idx="0">
                  <c:v>0.70384255126694106</c:v>
                </c:pt>
                <c:pt idx="1">
                  <c:v>0.29615751754012531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91-4CB5-B68E-3FD7BB003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'14'!$B$27:$B$28</c:f>
              <c:strCache>
                <c:ptCount val="2"/>
                <c:pt idx="0">
                  <c:v>Количество предприятий, имеющие инновации бизнес-процессов</c:v>
                </c:pt>
                <c:pt idx="1">
                  <c:v>Количество предприятий, имеющие продуктовые инновации</c:v>
                </c:pt>
              </c:strCache>
            </c:strRef>
          </c:cat>
          <c:val>
            <c:numRef>
              <c:f>'14'!$C$27:$C$28</c:f>
              <c:numCache>
                <c:formatCode>_-* #\ ##0_р_._-;\-* #\ ##0_р_._-;_-* "-"??_р_._-;_-@_-</c:formatCode>
                <c:ptCount val="2"/>
                <c:pt idx="0">
                  <c:v>2957</c:v>
                </c:pt>
                <c:pt idx="1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F-456C-ACF4-7485C279D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1689176"/>
        <c:axId val="1"/>
      </c:barChart>
      <c:catAx>
        <c:axId val="611689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611689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ru-RU" sz="1600" kern="120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'5'!$C$29</c:f>
              <c:strCache>
                <c:ptCount val="1"/>
                <c:pt idx="0">
                  <c:v>Количество предприятий у которых увеличились доходы за счет внедрения инноваций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'5'!$B$38:$B$41</c:f>
              <c:strCache>
                <c:ptCount val="4"/>
                <c:pt idx="0">
                  <c:v>0%</c:v>
                </c:pt>
                <c:pt idx="1">
                  <c:v>1-24%</c:v>
                </c:pt>
                <c:pt idx="2">
                  <c:v>25-50%</c:v>
                </c:pt>
                <c:pt idx="3">
                  <c:v>51-100%</c:v>
                </c:pt>
              </c:strCache>
            </c:strRef>
          </c:cat>
          <c:val>
            <c:numRef>
              <c:f>'5'!$C$38:$C$41</c:f>
              <c:numCache>
                <c:formatCode>0%</c:formatCode>
                <c:ptCount val="4"/>
                <c:pt idx="0">
                  <c:v>0.36840462066812363</c:v>
                </c:pt>
                <c:pt idx="1">
                  <c:v>0.535747736497034</c:v>
                </c:pt>
                <c:pt idx="2">
                  <c:v>3.5591632844208555E-2</c:v>
                </c:pt>
                <c:pt idx="3">
                  <c:v>6.0256009990633783E-2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D-4EC8-A9FA-F7F9E56CA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1205176"/>
        <c:axId val="1"/>
      </c:barChart>
      <c:catAx>
        <c:axId val="65120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51205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ru-RU" sz="1600" b="1" i="0" u="none" strike="noStrike" kern="1200" baseline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'5'!$D$29</c:f>
              <c:strCache>
                <c:ptCount val="1"/>
                <c:pt idx="0">
                  <c:v>Количество предприятий у которых сократились расходы за счет внедрения инноваций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'5'!$B$38:$B$41</c:f>
              <c:strCache>
                <c:ptCount val="4"/>
                <c:pt idx="0">
                  <c:v>0%</c:v>
                </c:pt>
                <c:pt idx="1">
                  <c:v>1-24%</c:v>
                </c:pt>
                <c:pt idx="2">
                  <c:v>25-50%</c:v>
                </c:pt>
                <c:pt idx="3">
                  <c:v>51-100%</c:v>
                </c:pt>
              </c:strCache>
            </c:strRef>
          </c:cat>
          <c:val>
            <c:numRef>
              <c:f>'5'!$D$38:$D$41</c:f>
              <c:numCache>
                <c:formatCode>0%</c:formatCode>
                <c:ptCount val="4"/>
                <c:pt idx="0">
                  <c:v>0.476861783634692</c:v>
                </c:pt>
                <c:pt idx="1">
                  <c:v>0.4505056696291756</c:v>
                </c:pt>
                <c:pt idx="2">
                  <c:v>2.1146184492798037E-2</c:v>
                </c:pt>
                <c:pt idx="3">
                  <c:v>5.1486362243334353E-2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C-4C48-A515-60605892E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1205176"/>
        <c:axId val="1"/>
      </c:barChart>
      <c:catAx>
        <c:axId val="65120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51205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0.32761</cdr:x>
      <cdr:y>0.37612</cdr:y>
    </cdr:from>
    <cdr:to>
      <cdr:x>0.6969</cdr:x>
      <cdr:y>0.58563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7CEFA19-705A-2A40-0862-B7A2F668F74A}"/>
            </a:ext>
          </a:extLst>
        </cdr:cNvPr>
        <cdr:cNvSpPr txBox="1"/>
      </cdr:nvSpPr>
      <cdr:spPr>
        <a:xfrm xmlns:a="http://schemas.openxmlformats.org/drawingml/2006/main">
          <a:off x="1135677" y="1174570"/>
          <a:ext cx="1280180" cy="654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ru-RU" sz="2800" b="1" dirty="0">
              <a:solidFill>
                <a:srgbClr val="4A4B70"/>
              </a:solidFill>
              <a:latin typeface="Century Gothic" panose="020B0502020202020204" pitchFamily="34" charset="0"/>
            </a:rPr>
            <a:t>1.81%</a:t>
          </a:r>
          <a:endParaRPr lang="ru-KZ" sz="2800" dirty="0">
            <a:latin typeface="Century Gothic" panose="020B0502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0.0979</cdr:x>
      <cdr:y>0.10245</cdr:y>
    </cdr:from>
    <cdr:to>
      <cdr:x>0.2038</cdr:x>
      <cdr:y>0.30512</cdr:y>
    </cdr:to>
    <cdr:grpSp>
      <cdr:nvGrpSpPr>
        <cdr:cNvPr id="11" name="Группа 10">
          <a:extLst xmlns:a="http://schemas.openxmlformats.org/drawingml/2006/main">
            <a:ext uri="{FF2B5EF4-FFF2-40B4-BE49-F238E27FC236}">
              <a16:creationId xmlns:a16="http://schemas.microsoft.com/office/drawing/2014/main" id="{FDF86108-3987-3ACF-DFD7-C608FE30C574}"/>
            </a:ext>
          </a:extLst>
        </cdr:cNvPr>
        <cdr:cNvGrpSpPr/>
      </cdr:nvGrpSpPr>
      <cdr:grpSpPr>
        <a:xfrm xmlns:a="http://schemas.openxmlformats.org/drawingml/2006/main">
          <a:off x="789553" y="380359"/>
          <a:ext cx="854073" cy="752438"/>
          <a:chOff x="933451" y="438149"/>
          <a:chExt cx="1009650" cy="866775"/>
        </a:xfrm>
      </cdr:grpSpPr>
      <cdr:cxnSp macro="">
        <cdr:nvCxnSpPr>
          <cdr:cNvPr id="5" name="Прямая соединительная линия 4">
            <a:extLst xmlns:a="http://schemas.openxmlformats.org/drawingml/2006/main">
              <a:ext uri="{FF2B5EF4-FFF2-40B4-BE49-F238E27FC236}">
                <a16:creationId xmlns:a16="http://schemas.microsoft.com/office/drawing/2014/main" id="{46B20209-0729-2E55-8781-6A02B5361221}"/>
              </a:ext>
            </a:extLst>
          </cdr:cNvPr>
          <cdr:cNvCxnSpPr/>
        </cdr:nvCxnSpPr>
        <cdr:spPr>
          <a:xfrm xmlns:a="http://schemas.openxmlformats.org/drawingml/2006/main" flipV="1">
            <a:off x="933451" y="438149"/>
            <a:ext cx="9525" cy="17145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Прямая соединительная линия 6">
            <a:extLst xmlns:a="http://schemas.openxmlformats.org/drawingml/2006/main">
              <a:ext uri="{FF2B5EF4-FFF2-40B4-BE49-F238E27FC236}">
                <a16:creationId xmlns:a16="http://schemas.microsoft.com/office/drawing/2014/main" id="{1CF45C89-A233-AC7D-424A-C07F23E98CEF}"/>
              </a:ext>
            </a:extLst>
          </cdr:cNvPr>
          <cdr:cNvCxnSpPr/>
        </cdr:nvCxnSpPr>
        <cdr:spPr>
          <a:xfrm xmlns:a="http://schemas.openxmlformats.org/drawingml/2006/main">
            <a:off x="933451" y="457199"/>
            <a:ext cx="1009650" cy="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Прямая со стрелкой 8">
            <a:extLst xmlns:a="http://schemas.openxmlformats.org/drawingml/2006/main">
              <a:ext uri="{FF2B5EF4-FFF2-40B4-BE49-F238E27FC236}">
                <a16:creationId xmlns:a16="http://schemas.microsoft.com/office/drawing/2014/main" id="{3AB9081F-B5AA-8AF3-043F-5BA292D45B9A}"/>
              </a:ext>
            </a:extLst>
          </cdr:cNvPr>
          <cdr:cNvCxnSpPr/>
        </cdr:nvCxnSpPr>
        <cdr:spPr>
          <a:xfrm xmlns:a="http://schemas.openxmlformats.org/drawingml/2006/main">
            <a:off x="1943101" y="438149"/>
            <a:ext cx="0" cy="866775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0.12188</cdr:x>
      <cdr:y>0.07572</cdr:y>
    </cdr:from>
    <cdr:to>
      <cdr:x>0.17083</cdr:x>
      <cdr:y>0.1314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D30A8583-8697-AA6B-754D-D91D0CCA35BB}"/>
            </a:ext>
          </a:extLst>
        </cdr:cNvPr>
        <cdr:cNvSpPr txBox="1"/>
      </cdr:nvSpPr>
      <cdr:spPr>
        <a:xfrm xmlns:a="http://schemas.openxmlformats.org/drawingml/2006/main">
          <a:off x="1162051" y="323849"/>
          <a:ext cx="466725" cy="238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-15</a:t>
          </a:r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BE3BA-D189-4B80-A3BE-27EE33CA6E4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257E-16CB-499E-B4BA-3B85F1633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6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2257E-16CB-499E-B4BA-3B85F16334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7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2257E-16CB-499E-B4BA-3B85F16334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6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2257E-16CB-499E-B4BA-3B85F16334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2257E-16CB-499E-B4BA-3B85F16334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0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8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1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8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9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0B2D-747C-4F39-9AEF-B1890361D7A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F955-5EA1-4BD0-99A5-F48AE8B4A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fif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fif"/><Relationship Id="rId3" Type="http://schemas.openxmlformats.org/officeDocument/2006/relationships/image" Target="../media/image27.png"/><Relationship Id="rId7" Type="http://schemas.openxmlformats.org/officeDocument/2006/relationships/image" Target="../media/image26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f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Growth Forum 23\Презентация шаблон\1 копия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336383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X20</a:t>
            </a:r>
            <a:r>
              <a:rPr lang="ru-RU" sz="4400" b="1" dirty="0">
                <a:solidFill>
                  <a:schemeClr val="bg1"/>
                </a:solidFill>
              </a:rPr>
              <a:t>: Самые инновационные  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компании Казахстана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875" y="4731693"/>
            <a:ext cx="282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Меланич</a:t>
            </a:r>
            <a:r>
              <a:rPr lang="ru-RU" dirty="0">
                <a:solidFill>
                  <a:schemeClr val="bg1"/>
                </a:solidFill>
              </a:rPr>
              <a:t> Маржан,</a:t>
            </a:r>
            <a:r>
              <a:rPr lang="en-US" dirty="0">
                <a:solidFill>
                  <a:schemeClr val="bg1"/>
                </a:solidFill>
              </a:rPr>
              <a:t> Centras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3" descr="F:\Growth Forum 23\Презентация шаблон\Логотип KG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3" y="483518"/>
            <a:ext cx="2022115" cy="10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7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31417ED5-035F-F3ED-D343-0CF50F1C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BE186A-66FE-B4FF-A0A1-92BFAAA226B4}"/>
              </a:ext>
            </a:extLst>
          </p:cNvPr>
          <p:cNvSpPr txBox="1"/>
          <p:nvPr/>
        </p:nvSpPr>
        <p:spPr>
          <a:xfrm>
            <a:off x="-8806" y="4994346"/>
            <a:ext cx="323172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Aft>
                <a:spcPts val="1000"/>
              </a:spcAft>
              <a:defRPr sz="80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/>
              <a:t>Источник: https://stat.gov.kz/official/industry/23/statistic/5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E7CB-B600-F1D7-8D7C-819F349FFBA5}"/>
              </a:ext>
            </a:extLst>
          </p:cNvPr>
          <p:cNvSpPr txBox="1"/>
          <p:nvPr/>
        </p:nvSpPr>
        <p:spPr>
          <a:xfrm>
            <a:off x="403920" y="98114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Статистика: Казахстан 2022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993194B-AEB7-DF38-1F0B-93BC6B005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253289"/>
              </p:ext>
            </p:extLst>
          </p:nvPr>
        </p:nvGraphicFramePr>
        <p:xfrm>
          <a:off x="427986" y="1698986"/>
          <a:ext cx="4072006" cy="303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3A8F55E7-0EEC-2185-A1B4-0220559BA438}"/>
              </a:ext>
            </a:extLst>
          </p:cNvPr>
          <p:cNvSpPr txBox="1"/>
          <p:nvPr/>
        </p:nvSpPr>
        <p:spPr>
          <a:xfrm>
            <a:off x="1874006" y="2724790"/>
            <a:ext cx="99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A4B70"/>
                </a:solidFill>
              </a:rPr>
              <a:t>1 453 </a:t>
            </a:r>
            <a:r>
              <a:rPr lang="ru-RU" sz="2400" b="1" dirty="0">
                <a:solidFill>
                  <a:srgbClr val="4A4B70"/>
                </a:solidFill>
              </a:rPr>
              <a:t>млрд. тенге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A12A99F8-CAB1-1F3D-D32B-E4F16A157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054715"/>
              </p:ext>
            </p:extLst>
          </p:nvPr>
        </p:nvGraphicFramePr>
        <p:xfrm>
          <a:off x="4523729" y="1858811"/>
          <a:ext cx="4546716" cy="271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316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A3A27214-15F2-DF8C-4EE9-EEF99F77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BE186A-66FE-B4FF-A0A1-92BFAAA226B4}"/>
              </a:ext>
            </a:extLst>
          </p:cNvPr>
          <p:cNvSpPr txBox="1"/>
          <p:nvPr/>
        </p:nvSpPr>
        <p:spPr>
          <a:xfrm>
            <a:off x="-8806" y="4994346"/>
            <a:ext cx="323172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Aft>
                <a:spcPts val="1000"/>
              </a:spcAft>
              <a:defRPr sz="80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/>
              <a:t>Источник: https://stat.gov.kz/official/industry/23/statistic/5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FD758-D426-8F95-430C-7EC37710076F}"/>
              </a:ext>
            </a:extLst>
          </p:cNvPr>
          <p:cNvSpPr txBox="1"/>
          <p:nvPr/>
        </p:nvSpPr>
        <p:spPr>
          <a:xfrm>
            <a:off x="403920" y="98114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Статистика: Казахстан 2022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66F433A-9214-823C-DEDC-A04348BF3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343737"/>
              </p:ext>
            </p:extLst>
          </p:nvPr>
        </p:nvGraphicFramePr>
        <p:xfrm>
          <a:off x="251520" y="1480267"/>
          <a:ext cx="4466287" cy="332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BD8782A-1DD2-4BBD-A7DE-FD9F1BC22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823739"/>
              </p:ext>
            </p:extLst>
          </p:nvPr>
        </p:nvGraphicFramePr>
        <p:xfrm>
          <a:off x="4604050" y="1480267"/>
          <a:ext cx="4466287" cy="336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9C1136-A0DA-DF04-4D1F-07D5EEBD9A5B}"/>
              </a:ext>
            </a:extLst>
          </p:cNvPr>
          <p:cNvSpPr/>
          <p:nvPr/>
        </p:nvSpPr>
        <p:spPr>
          <a:xfrm>
            <a:off x="251520" y="4138243"/>
            <a:ext cx="8496944" cy="582489"/>
          </a:xfrm>
          <a:prstGeom prst="rect">
            <a:avLst/>
          </a:prstGeom>
          <a:noFill/>
          <a:ln w="3175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6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BE186A-66FE-B4FF-A0A1-92BFAAA226B4}"/>
              </a:ext>
            </a:extLst>
          </p:cNvPr>
          <p:cNvSpPr txBox="1"/>
          <p:nvPr/>
        </p:nvSpPr>
        <p:spPr>
          <a:xfrm>
            <a:off x="38625" y="4957061"/>
            <a:ext cx="3466159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Aft>
                <a:spcPts val="1000"/>
              </a:spcAft>
              <a:defRPr sz="80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/>
              <a:t>Источник: https://stat.gov.kz/official/industry/23/statistic/5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5AAC65A-33E1-C54C-521C-AFB0E913B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83373"/>
              </p:ext>
            </p:extLst>
          </p:nvPr>
        </p:nvGraphicFramePr>
        <p:xfrm>
          <a:off x="246888" y="1419622"/>
          <a:ext cx="8620506" cy="361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Статистика: Казахстан 2022</a:t>
            </a:r>
          </a:p>
        </p:txBody>
      </p:sp>
    </p:spTree>
    <p:extLst>
      <p:ext uri="{BB962C8B-B14F-4D97-AF65-F5344CB8AC3E}">
        <p14:creationId xmlns:p14="http://schemas.microsoft.com/office/powerpoint/2010/main" val="4379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827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Затраты на исследования и разработку в процентном отношении к ВВП (%) 202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4046706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https://unstats.un.org/sdgs/dataportal/database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4743159-798F-8858-64FF-C53EE1281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85560"/>
              </p:ext>
            </p:extLst>
          </p:nvPr>
        </p:nvGraphicFramePr>
        <p:xfrm>
          <a:off x="467544" y="1707654"/>
          <a:ext cx="8488560" cy="343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69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827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Мировые расходы на инновации в 2022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4046706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https://www.fdiintelligence.com/content/feature/global-innovation-leaders-2022-edition-82527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D9C63-B78A-D43A-FD72-E03A6BD4F491}"/>
              </a:ext>
            </a:extLst>
          </p:cNvPr>
          <p:cNvSpPr txBox="1"/>
          <p:nvPr/>
        </p:nvSpPr>
        <p:spPr>
          <a:xfrm>
            <a:off x="403920" y="1541295"/>
            <a:ext cx="8372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Лидирующие инновационные компании вложили около </a:t>
            </a:r>
            <a:r>
              <a:rPr lang="en-US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$720</a:t>
            </a:r>
            <a:r>
              <a:rPr lang="ru-RU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млрд.</a:t>
            </a:r>
            <a:r>
              <a:rPr lang="en-US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(+15.3%) </a:t>
            </a:r>
            <a:r>
              <a:rPr lang="ru-RU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в исследования и разработку в 2022 г.</a:t>
            </a:r>
            <a:endParaRPr lang="en-US" b="0" i="0" dirty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BA7B4D-C901-3FFA-8F4C-F62C89CA6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6" y="2171389"/>
            <a:ext cx="3374642" cy="2808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E4BCB-BB94-0501-57CA-A682AD9A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268" y="2171389"/>
            <a:ext cx="4295483" cy="28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4046706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https://www.fdiintelligence.com/content/feature/global-innovation-leaders-2022-edition-82527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8DABE-24C6-E404-53CB-4CADA9A51034}"/>
              </a:ext>
            </a:extLst>
          </p:cNvPr>
          <p:cNvSpPr txBox="1"/>
          <p:nvPr/>
        </p:nvSpPr>
        <p:spPr>
          <a:xfrm>
            <a:off x="4860032" y="1494462"/>
            <a:ext cx="4178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Китае расходы на исследования и разработку выросли на 21,9% за последние 20 лет.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C46B07-93D9-BE46-EC1C-A821E9BB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4" y="1424660"/>
            <a:ext cx="4406582" cy="3521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DA33A-6FC0-2D7A-0849-9A4810C7D345}"/>
              </a:ext>
            </a:extLst>
          </p:cNvPr>
          <p:cNvSpPr txBox="1"/>
          <p:nvPr/>
        </p:nvSpPr>
        <p:spPr>
          <a:xfrm>
            <a:off x="403920" y="981149"/>
            <a:ext cx="827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Мировые расходы на инновации в 2022 г.</a:t>
            </a:r>
          </a:p>
        </p:txBody>
      </p:sp>
    </p:spTree>
    <p:extLst>
      <p:ext uri="{BB962C8B-B14F-4D97-AF65-F5344CB8AC3E}">
        <p14:creationId xmlns:p14="http://schemas.microsoft.com/office/powerpoint/2010/main" val="227608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395536" y="1039592"/>
            <a:ext cx="827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Почти 80% респондентов включили Инновации в топ 3 приоритетов.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630019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https://web-assets.bcg.com/ce/fd/d7fa78e547a09d2eef5086fbbf79/bcg-most-innovative-companies-2023-reaching-new-heights-in-uncertain-times-may-2023.pdf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FA2FE8-35C0-2815-4E78-B96601D78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0356"/>
            <a:ext cx="5746045" cy="3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827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Почти 90% «готовых» компаний планируют увеличить расходы на инновации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630019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https://web-assets.bcg.com/ce/fd/d7fa78e547a09d2eef5086fbbf79/bcg-most-innovative-companies-2023-reaching-new-heights-in-uncertain-times-may-2023.pdf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506C8B-102C-448E-5F8D-43E85103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1" y="1765425"/>
            <a:ext cx="6300193" cy="32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2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8272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Лидеры инноваций развивают компетенции, которые создают ценность как внутри (ядре) компании, так и за ее пределами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0247BD-1ACA-142D-114E-9E7640EB7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8"/>
          <a:stretch/>
        </p:blipFill>
        <p:spPr>
          <a:xfrm>
            <a:off x="323527" y="1689036"/>
            <a:ext cx="7818583" cy="3361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57D353-8A6D-D743-41A2-1CD1A5DDF995}"/>
              </a:ext>
            </a:extLst>
          </p:cNvPr>
          <p:cNvSpPr txBox="1"/>
          <p:nvPr/>
        </p:nvSpPr>
        <p:spPr>
          <a:xfrm>
            <a:off x="0" y="4984870"/>
            <a:ext cx="630019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https://web-assets.bcg.com/ce/fd/d7fa78e547a09d2eef5086fbbf79/bcg-most-innovative-companies-2023-reaching-new-heights-in-uncertain-times-may-2023.pdf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8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8272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Инновационные лидеры развивают более широкие компетенции и достигают более выдающихся результатов.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2C3BBC-6E6A-6C73-FFA7-9E7EF9176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31"/>
          <a:stretch/>
        </p:blipFill>
        <p:spPr>
          <a:xfrm>
            <a:off x="471957" y="1623580"/>
            <a:ext cx="8005668" cy="3390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8559E1-9C39-C9E7-8821-901532C9A27A}"/>
              </a:ext>
            </a:extLst>
          </p:cNvPr>
          <p:cNvSpPr txBox="1"/>
          <p:nvPr/>
        </p:nvSpPr>
        <p:spPr>
          <a:xfrm>
            <a:off x="0" y="4984870"/>
            <a:ext cx="630019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https://web-assets.bcg.com/ce/fd/d7fa78e547a09d2eef5086fbbf79/bcg-most-innovative-companies-2023-reaching-new-heights-in-uncertain-times-may-2023.pdf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owth Forum 23\Презентация шаблон\1 копия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290414"/>
            <a:ext cx="62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920" y="981149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Disclaimer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3" descr="F:\Growth Forum 23\Презентация шаблон\Логотип KG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8" y="186249"/>
            <a:ext cx="436008" cy="2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3C21C3-4F3C-1301-849E-3EB88B934892}"/>
              </a:ext>
            </a:extLst>
          </p:cNvPr>
          <p:cNvSpPr txBox="1"/>
          <p:nvPr/>
        </p:nvSpPr>
        <p:spPr>
          <a:xfrm>
            <a:off x="330449" y="1538342"/>
            <a:ext cx="856203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Настоящая публикация носит исключительно информационный характер и содержит информацию, полученную из открытых источников (Депозитарий финансовой отчетности, сайты Компании), которые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Centras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рассматривает в качестве достоверных. Однако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Centras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его руководство и сотрудники не могут гарантировать абсолютные точность, полноту и достоверность такой информации и не несут ответственности за возможные потери клиента в связи с ее использованием. Оценки и мнения, представленные в настоящем документе, основаны исключительно на заключениях аналитиков Компании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не являются консультационными услугами. Вознаграждение аналитиков не связано и не зависит от содержания аналитических обзоров, которые они готовят, или от существа даваемых ими рекомендаций. Настоящая информация не предназначена для публичного распространения и не может быть воспроизведена, передана или опубликована, целиком или по частям, без предварительного письменного разрешения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Centras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Centras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90709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8272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Лидеры внедряют инновации в разнообразных пользовательских сценариях, партнерских отношениях и новых бизнес-проектах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F7A00-F25B-E1FD-CBB0-614B00DEA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5"/>
          <a:stretch/>
        </p:blipFill>
        <p:spPr>
          <a:xfrm>
            <a:off x="364426" y="1909063"/>
            <a:ext cx="7375926" cy="3099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A6DE1-1926-8AE6-51F8-B5F0AB9BE567}"/>
              </a:ext>
            </a:extLst>
          </p:cNvPr>
          <p:cNvSpPr txBox="1"/>
          <p:nvPr/>
        </p:nvSpPr>
        <p:spPr>
          <a:xfrm>
            <a:off x="0" y="4984870"/>
            <a:ext cx="630019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https://web-assets.bcg.com/ce/fd/d7fa78e547a09d2eef5086fbbf79/bcg-most-innovative-companies-2023-reaching-new-heights-in-uncertain-times-may-2023.pdf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0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323528" y="718607"/>
            <a:ext cx="8272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Для успешного внедрения инноваций компании должны разрабатывать стратегии, создавать, масштабировать и ускорять процессы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8E7545-6BC4-39DB-BB7E-A188E51E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7"/>
          <a:stretch/>
        </p:blipFill>
        <p:spPr>
          <a:xfrm>
            <a:off x="403920" y="1734270"/>
            <a:ext cx="7552456" cy="3277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D5958B-907B-DD38-E551-269938AE6E28}"/>
              </a:ext>
            </a:extLst>
          </p:cNvPr>
          <p:cNvSpPr txBox="1"/>
          <p:nvPr/>
        </p:nvSpPr>
        <p:spPr>
          <a:xfrm>
            <a:off x="0" y="4984870"/>
            <a:ext cx="630019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https://web-assets.bcg.com/ce/fd/d7fa78e547a09d2eef5086fbbf79/bcg-most-innovative-companies-2023-reaching-new-heights-in-uncertain-times-may-2023.pdf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1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96A68-4CB3-EEB7-AD81-66CEDC22D081}"/>
              </a:ext>
            </a:extLst>
          </p:cNvPr>
          <p:cNvSpPr txBox="1"/>
          <p:nvPr/>
        </p:nvSpPr>
        <p:spPr>
          <a:xfrm>
            <a:off x="403920" y="981149"/>
            <a:ext cx="827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Глобальные тренды в инновациях (по данным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BCG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4A9E0-36A1-1468-264D-BB2CF0CEE9DB}"/>
              </a:ext>
            </a:extLst>
          </p:cNvPr>
          <p:cNvSpPr txBox="1"/>
          <p:nvPr/>
        </p:nvSpPr>
        <p:spPr>
          <a:xfrm>
            <a:off x="0" y="4984870"/>
            <a:ext cx="630019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https://web-assets.bcg.com/ce/fd/d7fa78e547a09d2eef5086fbbf79/bcg-most-innovative-companies-2023-reaching-new-heights-in-uncertain-times-may-2023.pdf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2B68A5D-1AA2-39C2-53F5-AC9DECF3E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62527"/>
              </p:ext>
            </p:extLst>
          </p:nvPr>
        </p:nvGraphicFramePr>
        <p:xfrm>
          <a:off x="251520" y="1267513"/>
          <a:ext cx="8064896" cy="371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E64313D-6586-2DF2-0C9E-FE2D30E1252A}"/>
              </a:ext>
            </a:extLst>
          </p:cNvPr>
          <p:cNvSpPr txBox="1"/>
          <p:nvPr/>
        </p:nvSpPr>
        <p:spPr>
          <a:xfrm>
            <a:off x="403920" y="1351789"/>
            <a:ext cx="6148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Which technology categories are you investing in this year, %  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AAD36-4F79-D57A-5975-2B878DF3E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2401" r="23874" b="19076"/>
          <a:stretch/>
        </p:blipFill>
        <p:spPr>
          <a:xfrm>
            <a:off x="680740" y="1721331"/>
            <a:ext cx="2523108" cy="22713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504BB0-AD73-475D-0B18-3ACF7B3B8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1" y="1721330"/>
            <a:ext cx="2836031" cy="2271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FC27AC-0B8D-6907-3461-0B519E3FC7A4}"/>
              </a:ext>
            </a:extLst>
          </p:cNvPr>
          <p:cNvSpPr txBox="1"/>
          <p:nvPr/>
        </p:nvSpPr>
        <p:spPr>
          <a:xfrm>
            <a:off x="0" y="4984870"/>
            <a:ext cx="4046706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https://www.globalinnovationindex.org/userfiles/file/reportpdf/GII_2022_R-ExSum_WEB.pdf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D53B2-DAF6-2679-C43A-0D5EC5B7FCDD}"/>
              </a:ext>
            </a:extLst>
          </p:cNvPr>
          <p:cNvSpPr txBox="1"/>
          <p:nvPr/>
        </p:nvSpPr>
        <p:spPr>
          <a:xfrm>
            <a:off x="611561" y="3992714"/>
            <a:ext cx="288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Century Gothic" panose="020B0502020202020204" pitchFamily="34" charset="0"/>
              </a:rPr>
              <a:t>инновационная волна, обусловленная цифровыми технологиями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A6427-CDB2-2418-EAFD-9C0806054E5F}"/>
              </a:ext>
            </a:extLst>
          </p:cNvPr>
          <p:cNvSpPr txBox="1"/>
          <p:nvPr/>
        </p:nvSpPr>
        <p:spPr>
          <a:xfrm>
            <a:off x="5102223" y="3992713"/>
            <a:ext cx="288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Century Gothic" panose="020B0502020202020204" pitchFamily="34" charset="0"/>
              </a:rPr>
              <a:t>инновационная волна, обусловленная «глубинной наукой»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78753-0DB2-D084-B6EB-EE579A632C84}"/>
              </a:ext>
            </a:extLst>
          </p:cNvPr>
          <p:cNvSpPr txBox="1"/>
          <p:nvPr/>
        </p:nvSpPr>
        <p:spPr>
          <a:xfrm>
            <a:off x="1540367" y="2210010"/>
            <a:ext cx="80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222222"/>
                </a:solidFill>
                <a:latin typeface="Century Gothic" panose="020B0502020202020204" pitchFamily="34" charset="0"/>
              </a:rPr>
              <a:t>1</a:t>
            </a:r>
            <a:endParaRPr lang="ru-RU" sz="7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D1F6C4-F4D9-3BE7-81DB-44FF808D69A2}"/>
              </a:ext>
            </a:extLst>
          </p:cNvPr>
          <p:cNvSpPr txBox="1"/>
          <p:nvPr/>
        </p:nvSpPr>
        <p:spPr>
          <a:xfrm>
            <a:off x="6300192" y="2117599"/>
            <a:ext cx="803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90FC1-F6ED-7D37-D698-7A995F7E73D0}"/>
              </a:ext>
            </a:extLst>
          </p:cNvPr>
          <p:cNvSpPr txBox="1"/>
          <p:nvPr/>
        </p:nvSpPr>
        <p:spPr>
          <a:xfrm>
            <a:off x="403920" y="981149"/>
            <a:ext cx="827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Мировые тенденции в области инноваций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WIPO (GII Index)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6" grpId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02E54-41CB-F1D5-4ECB-4F91014D2B9B}"/>
              </a:ext>
            </a:extLst>
          </p:cNvPr>
          <p:cNvSpPr txBox="1"/>
          <p:nvPr/>
        </p:nvSpPr>
        <p:spPr>
          <a:xfrm>
            <a:off x="134429" y="2140619"/>
            <a:ext cx="1538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Революция искусственного интеллекта </a:t>
            </a:r>
            <a:endParaRPr lang="en-US" sz="1000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ru-RU" sz="10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Нейросети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и средства 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машинного обучения)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44A78-FFBB-C0BC-2106-80D8F26288FE}"/>
              </a:ext>
            </a:extLst>
          </p:cNvPr>
          <p:cNvSpPr txBox="1"/>
          <p:nvPr/>
        </p:nvSpPr>
        <p:spPr>
          <a:xfrm>
            <a:off x="1602312" y="2584186"/>
            <a:ext cx="17603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Формирование цифрового будущего </a:t>
            </a:r>
            <a:r>
              <a:rPr lang="en-US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Технологии 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Web3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0BC18-D058-F2E2-0D7A-22A113E28BAF}"/>
              </a:ext>
            </a:extLst>
          </p:cNvPr>
          <p:cNvSpPr txBox="1"/>
          <p:nvPr/>
        </p:nvSpPr>
        <p:spPr>
          <a:xfrm>
            <a:off x="3782224" y="2140619"/>
            <a:ext cx="193811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Передовые вычислительные и коммуникационные возможности </a:t>
            </a:r>
            <a:r>
              <a:rPr lang="ru-RU" sz="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Беспроводные сети с низким энергопотреблением, сотовая связь </a:t>
            </a:r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5G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/</a:t>
            </a:r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6G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Wi-Fi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стандартов 6 и 7, низкоорбитальные спутниковые группировки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DCFC5F-F689-DFD7-5FC9-A160CD75EE33}"/>
              </a:ext>
            </a:extLst>
          </p:cNvPr>
          <p:cNvSpPr txBox="1"/>
          <p:nvPr/>
        </p:nvSpPr>
        <p:spPr>
          <a:xfrm>
            <a:off x="5708673" y="2890361"/>
            <a:ext cx="17130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Инновационные разработки </a:t>
            </a:r>
            <a:endParaRPr lang="en-US" sz="1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Квантовые технологии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E39F9C-FE38-0EBC-CAD4-97E7A62C3D18}"/>
              </a:ext>
            </a:extLst>
          </p:cNvPr>
          <p:cNvSpPr txBox="1"/>
          <p:nvPr/>
        </p:nvSpPr>
        <p:spPr>
          <a:xfrm>
            <a:off x="7443494" y="3765060"/>
            <a:ext cx="1629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Устойчивый мир </a:t>
            </a:r>
            <a:r>
              <a:rPr lang="ru-RU" sz="10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Электрификация и возобновляемые источники энергии)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ACA12-9612-7963-0B56-F7845BE8B8E0}"/>
              </a:ext>
            </a:extLst>
          </p:cNvPr>
          <p:cNvSpPr txBox="1"/>
          <p:nvPr/>
        </p:nvSpPr>
        <p:spPr>
          <a:xfrm>
            <a:off x="251520" y="935086"/>
            <a:ext cx="827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Мировые тенденции в области инноваций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McKinsey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253D6-4FCF-7C7B-4A16-46383473B27F}"/>
              </a:ext>
            </a:extLst>
          </p:cNvPr>
          <p:cNvSpPr txBox="1"/>
          <p:nvPr/>
        </p:nvSpPr>
        <p:spPr>
          <a:xfrm>
            <a:off x="-31812" y="4958834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>
                <a:solidFill>
                  <a:schemeClr val="tx2">
                    <a:lumMod val="75000"/>
                  </a:schemeClr>
                </a:solidFill>
              </a:rPr>
              <a:t>https://www.mckinsey.com/capabilities/mckinsey-digital/our-insights/the-top-trends-in-tech#/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D79353-836B-22BB-649A-3E2B4A1D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49" y="4680061"/>
            <a:ext cx="1471830" cy="3000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558DC9-F1A1-3875-58B8-EE0638865F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2401" r="23874" b="19076"/>
          <a:stretch/>
        </p:blipFill>
        <p:spPr>
          <a:xfrm>
            <a:off x="130985" y="3161921"/>
            <a:ext cx="1488612" cy="135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770DE32-EF3C-2D82-CD54-9AE3B3F9CE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19757" r="10516" b="7884"/>
          <a:stretch/>
        </p:blipFill>
        <p:spPr>
          <a:xfrm>
            <a:off x="1689835" y="1770637"/>
            <a:ext cx="2136384" cy="8793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E6A4AD-D9C9-1E29-4F0B-5F6B1B7D0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50" y="3448913"/>
            <a:ext cx="1938113" cy="10853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EB11F-E74A-DE3B-5506-8CB105013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69" y="1685478"/>
            <a:ext cx="1583489" cy="121854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CBD5015-F74E-304B-67DA-B925B599B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96" y="2859782"/>
            <a:ext cx="1660989" cy="9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9EA7D75F-9C47-DAB4-E680-5AB629D8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357" y="1838254"/>
            <a:ext cx="811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Performance</a:t>
            </a: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: </a:t>
            </a:r>
            <a:r>
              <a:rPr lang="ru-RU" dirty="0">
                <a:solidFill>
                  <a:srgbClr val="4A4B70"/>
                </a:solidFill>
                <a:latin typeface="Century Gothic" panose="020B0502020202020204" pitchFamily="34" charset="0"/>
              </a:rPr>
              <a:t>Финансовые показатели за последние 5 лет.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1C27B-E5DF-D1D3-2FEF-79F2FE2FC969}"/>
              </a:ext>
            </a:extLst>
          </p:cNvPr>
          <p:cNvSpPr txBox="1"/>
          <p:nvPr/>
        </p:nvSpPr>
        <p:spPr>
          <a:xfrm>
            <a:off x="107504" y="658617"/>
            <a:ext cx="794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Топ 20 инновационных компаний </a:t>
            </a:r>
            <a:r>
              <a:rPr lang="ru-RU" sz="3600" b="1" u="sng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С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9D8A7-E03B-4CFC-A398-75DF94B15984}"/>
              </a:ext>
            </a:extLst>
          </p:cNvPr>
          <p:cNvSpPr txBox="1"/>
          <p:nvPr/>
        </p:nvSpPr>
        <p:spPr>
          <a:xfrm>
            <a:off x="207929" y="1167380"/>
            <a:ext cx="4632798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750"/>
              </a:spcAft>
            </a:pPr>
            <a:r>
              <a:rPr lang="ru-RU" sz="3000" b="1" dirty="0">
                <a:solidFill>
                  <a:srgbClr val="4A4B70"/>
                </a:solidFill>
                <a:latin typeface="Century Gothic" panose="020B0502020202020204" pitchFamily="34" charset="0"/>
              </a:rPr>
              <a:t>Критерии отбора:</a:t>
            </a:r>
          </a:p>
        </p:txBody>
      </p:sp>
      <p:sp>
        <p:nvSpPr>
          <p:cNvPr id="7" name="Google Shape;239;p22">
            <a:extLst>
              <a:ext uri="{FF2B5EF4-FFF2-40B4-BE49-F238E27FC236}">
                <a16:creationId xmlns:a16="http://schemas.microsoft.com/office/drawing/2014/main" id="{18FD5B4A-B896-CEBD-3405-A73F8896B9EB}"/>
              </a:ext>
            </a:extLst>
          </p:cNvPr>
          <p:cNvSpPr txBox="1"/>
          <p:nvPr/>
        </p:nvSpPr>
        <p:spPr>
          <a:xfrm>
            <a:off x="484171" y="1464631"/>
            <a:ext cx="427577" cy="751345"/>
          </a:xfrm>
          <a:prstGeom prst="rect">
            <a:avLst/>
          </a:prstGeom>
          <a:ln>
            <a:noFill/>
            <a:prstDash val="sysDot"/>
          </a:ln>
        </p:spPr>
        <p:txBody>
          <a:bodyPr spcFirstLastPara="1" vert="horz" wrap="square" lIns="91416" tIns="91416" rIns="91416" bIns="91416" rtlCol="0" anchor="t" anchorCtr="0">
            <a:noAutofit/>
          </a:bodyPr>
          <a:lstStyle>
            <a:lvl1pPr marL="215900" indent="-215900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995" indent="-17970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74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6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98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6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dirty="0">
                <a:solidFill>
                  <a:srgbClr val="4A4B70"/>
                </a:solidFill>
                <a:latin typeface="Arial" panose="020B0604020202020204" pitchFamily="34" charset="0"/>
              </a:rPr>
              <a:t>“</a:t>
            </a:r>
            <a:endParaRPr lang="ru-RU" sz="6000" dirty="0">
              <a:solidFill>
                <a:srgbClr val="4A4B70"/>
              </a:solidFill>
              <a:latin typeface="MS Shell Dlg 2" panose="020B0604030504040204" pitchFamily="34" charset="0"/>
            </a:endParaRPr>
          </a:p>
        </p:txBody>
      </p:sp>
      <p:sp>
        <p:nvSpPr>
          <p:cNvPr id="8" name="Google Shape;239;p22">
            <a:extLst>
              <a:ext uri="{FF2B5EF4-FFF2-40B4-BE49-F238E27FC236}">
                <a16:creationId xmlns:a16="http://schemas.microsoft.com/office/drawing/2014/main" id="{4F95DC60-9E27-85B3-6F34-8A67849C4F0D}"/>
              </a:ext>
            </a:extLst>
          </p:cNvPr>
          <p:cNvSpPr txBox="1"/>
          <p:nvPr/>
        </p:nvSpPr>
        <p:spPr>
          <a:xfrm>
            <a:off x="484171" y="1966446"/>
            <a:ext cx="427577" cy="751345"/>
          </a:xfrm>
          <a:prstGeom prst="rect">
            <a:avLst/>
          </a:prstGeom>
          <a:ln>
            <a:noFill/>
            <a:prstDash val="sysDot"/>
          </a:ln>
        </p:spPr>
        <p:txBody>
          <a:bodyPr spcFirstLastPara="1" vert="horz" wrap="square" lIns="91416" tIns="91416" rIns="91416" bIns="91416" rtlCol="0" anchor="t" anchorCtr="0">
            <a:noAutofit/>
          </a:bodyPr>
          <a:lstStyle>
            <a:lvl1pPr marL="215900" indent="-215900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995" indent="-17970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74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6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98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6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dirty="0">
                <a:solidFill>
                  <a:srgbClr val="4A4B70"/>
                </a:solidFill>
                <a:latin typeface="Arial" panose="020B0604020202020204" pitchFamily="34" charset="0"/>
              </a:rPr>
              <a:t>“</a:t>
            </a:r>
            <a:endParaRPr lang="ru-RU" sz="6000" dirty="0">
              <a:solidFill>
                <a:srgbClr val="4A4B70"/>
              </a:solidFill>
              <a:latin typeface="MS Shell Dlg 2" panose="020B0604030504040204" pitchFamily="34" charset="0"/>
            </a:endParaRPr>
          </a:p>
        </p:txBody>
      </p:sp>
      <p:sp>
        <p:nvSpPr>
          <p:cNvPr id="9" name="Google Shape;239;p22">
            <a:extLst>
              <a:ext uri="{FF2B5EF4-FFF2-40B4-BE49-F238E27FC236}">
                <a16:creationId xmlns:a16="http://schemas.microsoft.com/office/drawing/2014/main" id="{E8A4E9B7-5C30-3B06-EEF3-993377D10FBB}"/>
              </a:ext>
            </a:extLst>
          </p:cNvPr>
          <p:cNvSpPr txBox="1"/>
          <p:nvPr/>
        </p:nvSpPr>
        <p:spPr>
          <a:xfrm>
            <a:off x="463628" y="2738736"/>
            <a:ext cx="427577" cy="751345"/>
          </a:xfrm>
          <a:prstGeom prst="rect">
            <a:avLst/>
          </a:prstGeom>
          <a:ln>
            <a:noFill/>
            <a:prstDash val="sysDot"/>
          </a:ln>
        </p:spPr>
        <p:txBody>
          <a:bodyPr spcFirstLastPara="1" vert="horz" wrap="square" lIns="91416" tIns="91416" rIns="91416" bIns="91416" rtlCol="0" anchor="t" anchorCtr="0">
            <a:noAutofit/>
          </a:bodyPr>
          <a:lstStyle>
            <a:lvl1pPr marL="215900" indent="-215900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995" indent="-17970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74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6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98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6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dirty="0">
                <a:solidFill>
                  <a:srgbClr val="4A4B70"/>
                </a:solidFill>
                <a:latin typeface="Arial" panose="020B0604020202020204" pitchFamily="34" charset="0"/>
              </a:rPr>
              <a:t>“</a:t>
            </a:r>
            <a:endParaRPr lang="ru-RU" sz="6000" dirty="0">
              <a:solidFill>
                <a:srgbClr val="4A4B70"/>
              </a:solidFill>
              <a:latin typeface="MS Shell Dlg 2" panose="020B0604030504040204" pitchFamily="34" charset="0"/>
            </a:endParaRPr>
          </a:p>
        </p:txBody>
      </p:sp>
      <p:sp>
        <p:nvSpPr>
          <p:cNvPr id="10" name="Google Shape;239;p22">
            <a:extLst>
              <a:ext uri="{FF2B5EF4-FFF2-40B4-BE49-F238E27FC236}">
                <a16:creationId xmlns:a16="http://schemas.microsoft.com/office/drawing/2014/main" id="{A959600D-B7F3-583B-8716-D6823EBFB4DB}"/>
              </a:ext>
            </a:extLst>
          </p:cNvPr>
          <p:cNvSpPr txBox="1"/>
          <p:nvPr/>
        </p:nvSpPr>
        <p:spPr>
          <a:xfrm>
            <a:off x="484171" y="3521612"/>
            <a:ext cx="427577" cy="751345"/>
          </a:xfrm>
          <a:prstGeom prst="rect">
            <a:avLst/>
          </a:prstGeom>
          <a:ln>
            <a:noFill/>
            <a:prstDash val="sysDot"/>
          </a:ln>
        </p:spPr>
        <p:txBody>
          <a:bodyPr spcFirstLastPara="1" vert="horz" wrap="square" lIns="91416" tIns="91416" rIns="91416" bIns="91416" rtlCol="0" anchor="t" anchorCtr="0">
            <a:noAutofit/>
          </a:bodyPr>
          <a:lstStyle>
            <a:lvl1pPr marL="215900" indent="-215900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995" indent="-17970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74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6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98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6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dirty="0">
                <a:solidFill>
                  <a:srgbClr val="4A4B70"/>
                </a:solidFill>
                <a:latin typeface="Arial" panose="020B0604020202020204" pitchFamily="34" charset="0"/>
              </a:rPr>
              <a:t>“</a:t>
            </a:r>
            <a:endParaRPr lang="ru-RU" sz="6000" dirty="0">
              <a:solidFill>
                <a:srgbClr val="4A4B70"/>
              </a:solidFill>
              <a:latin typeface="MS Shell Dlg 2" panose="020B0604030504040204" pitchFamily="34" charset="0"/>
            </a:endParaRPr>
          </a:p>
        </p:txBody>
      </p:sp>
      <p:sp>
        <p:nvSpPr>
          <p:cNvPr id="11" name="Google Shape;239;p22">
            <a:extLst>
              <a:ext uri="{FF2B5EF4-FFF2-40B4-BE49-F238E27FC236}">
                <a16:creationId xmlns:a16="http://schemas.microsoft.com/office/drawing/2014/main" id="{4030797B-EA06-B290-32F0-A9BA2CBFFF55}"/>
              </a:ext>
            </a:extLst>
          </p:cNvPr>
          <p:cNvSpPr txBox="1"/>
          <p:nvPr/>
        </p:nvSpPr>
        <p:spPr>
          <a:xfrm>
            <a:off x="476285" y="4007782"/>
            <a:ext cx="427577" cy="751345"/>
          </a:xfrm>
          <a:prstGeom prst="rect">
            <a:avLst/>
          </a:prstGeom>
          <a:ln>
            <a:noFill/>
            <a:prstDash val="sysDot"/>
          </a:ln>
        </p:spPr>
        <p:txBody>
          <a:bodyPr spcFirstLastPara="1" vert="horz" wrap="square" lIns="91416" tIns="91416" rIns="91416" bIns="91416" rtlCol="0" anchor="t" anchorCtr="0">
            <a:noAutofit/>
          </a:bodyPr>
          <a:lstStyle>
            <a:lvl1pPr marL="215900" indent="-215900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995" indent="-17970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74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6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98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6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dirty="0">
                <a:solidFill>
                  <a:srgbClr val="4A4B70"/>
                </a:solidFill>
                <a:latin typeface="Arial" panose="020B0604020202020204" pitchFamily="34" charset="0"/>
              </a:rPr>
              <a:t>“</a:t>
            </a:r>
            <a:endParaRPr lang="ru-RU" sz="6000" dirty="0">
              <a:solidFill>
                <a:srgbClr val="4A4B70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13FA7-EBEF-78C1-52E4-FE3EE31B2C72}"/>
              </a:ext>
            </a:extLst>
          </p:cNvPr>
          <p:cNvSpPr txBox="1"/>
          <p:nvPr/>
        </p:nvSpPr>
        <p:spPr>
          <a:xfrm>
            <a:off x="877871" y="2257433"/>
            <a:ext cx="811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HR Talents</a:t>
            </a:r>
            <a:r>
              <a:rPr lang="ru-RU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  <a:r>
              <a:rPr lang="ru-RU" dirty="0">
                <a:solidFill>
                  <a:srgbClr val="4A4B70"/>
                </a:solidFill>
                <a:latin typeface="Century Gothic" panose="020B0502020202020204" pitchFamily="34" charset="0"/>
              </a:rPr>
              <a:t>Численность сотрудников компании, штата </a:t>
            </a:r>
            <a:r>
              <a:rPr lang="en-US" dirty="0">
                <a:solidFill>
                  <a:srgbClr val="4A4B70"/>
                </a:solidFill>
                <a:latin typeface="Century Gothic" panose="020B0502020202020204" pitchFamily="34" charset="0"/>
              </a:rPr>
              <a:t>IT </a:t>
            </a:r>
            <a:r>
              <a:rPr lang="ru-RU" dirty="0">
                <a:solidFill>
                  <a:srgbClr val="4A4B70"/>
                </a:solidFill>
                <a:latin typeface="Century Gothic" panose="020B0502020202020204" pitchFamily="34" charset="0"/>
              </a:rPr>
              <a:t>специалистов, отделов по развитию новых продуктов.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1BDC4-513D-6B09-DB9B-32BE35E38C1E}"/>
              </a:ext>
            </a:extLst>
          </p:cNvPr>
          <p:cNvSpPr txBox="1"/>
          <p:nvPr/>
        </p:nvSpPr>
        <p:spPr>
          <a:xfrm>
            <a:off x="865357" y="2996081"/>
            <a:ext cx="811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Customer Experience</a:t>
            </a:r>
            <a:r>
              <a:rPr lang="ru-RU" dirty="0">
                <a:solidFill>
                  <a:srgbClr val="FFC000"/>
                </a:solidFill>
                <a:latin typeface="Century Gothic" panose="020B0502020202020204" pitchFamily="34" charset="0"/>
              </a:rPr>
              <a:t>:</a:t>
            </a:r>
            <a:r>
              <a:rPr 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4A4B70"/>
                </a:solidFill>
                <a:latin typeface="Century Gothic" panose="020B0502020202020204" pitchFamily="34" charset="0"/>
              </a:rPr>
              <a:t>Продукты и услуги, портрет и лояльность потребителя.</a:t>
            </a:r>
            <a:endParaRPr lang="en-US" dirty="0">
              <a:solidFill>
                <a:srgbClr val="4A4B7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646AF-E68F-5DE1-0BD3-E7ABC8FCFBBB}"/>
              </a:ext>
            </a:extLst>
          </p:cNvPr>
          <p:cNvSpPr txBox="1"/>
          <p:nvPr/>
        </p:nvSpPr>
        <p:spPr>
          <a:xfrm>
            <a:off x="865357" y="3894195"/>
            <a:ext cx="811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Innovations</a:t>
            </a:r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</a:rPr>
              <a:t>: </a:t>
            </a:r>
            <a:r>
              <a:rPr lang="ru-RU" dirty="0">
                <a:solidFill>
                  <a:srgbClr val="4A4B70"/>
                </a:solidFill>
                <a:latin typeface="Century Gothic" panose="020B0502020202020204" pitchFamily="34" charset="0"/>
              </a:rPr>
              <a:t>Инвестиции в НА, продуктовые инновации.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3881C-F52B-C5EE-F708-1E4D666DE8EC}"/>
              </a:ext>
            </a:extLst>
          </p:cNvPr>
          <p:cNvSpPr txBox="1"/>
          <p:nvPr/>
        </p:nvSpPr>
        <p:spPr>
          <a:xfrm>
            <a:off x="848385" y="4398090"/>
            <a:ext cx="811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Business Processes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dirty="0">
                <a:solidFill>
                  <a:srgbClr val="4A4B70"/>
                </a:solidFill>
                <a:latin typeface="Century Gothic" panose="020B0502020202020204" pitchFamily="34" charset="0"/>
              </a:rPr>
              <a:t>ERP Systems, CRM Systems</a:t>
            </a:r>
            <a:r>
              <a:rPr lang="ru-RU" dirty="0">
                <a:solidFill>
                  <a:srgbClr val="4A4B7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8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9EA7D75F-9C47-DAB4-E680-5AB629D8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1C27B-E5DF-D1D3-2FEF-79F2FE2FC969}"/>
              </a:ext>
            </a:extLst>
          </p:cNvPr>
          <p:cNvSpPr txBox="1"/>
          <p:nvPr/>
        </p:nvSpPr>
        <p:spPr>
          <a:xfrm>
            <a:off x="107504" y="195486"/>
            <a:ext cx="794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Топ 20 инновационных компаний </a:t>
            </a:r>
            <a:r>
              <a:rPr lang="ru-RU" sz="3600" b="1" u="sng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С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500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1919A83-8D7F-B8A3-FBCE-CE630D5D6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70196"/>
              </p:ext>
            </p:extLst>
          </p:nvPr>
        </p:nvGraphicFramePr>
        <p:xfrm>
          <a:off x="179512" y="1563638"/>
          <a:ext cx="8784976" cy="3312365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2249477">
                  <a:extLst>
                    <a:ext uri="{9D8B030D-6E8A-4147-A177-3AD203B41FA5}">
                      <a16:colId xmlns:a16="http://schemas.microsoft.com/office/drawing/2014/main" val="3353985274"/>
                    </a:ext>
                  </a:extLst>
                </a:gridCol>
                <a:gridCol w="2071003">
                  <a:extLst>
                    <a:ext uri="{9D8B030D-6E8A-4147-A177-3AD203B41FA5}">
                      <a16:colId xmlns:a16="http://schemas.microsoft.com/office/drawing/2014/main" val="196703663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17517342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240697326"/>
                    </a:ext>
                  </a:extLst>
                </a:gridCol>
              </a:tblGrid>
              <a:tr h="2532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Рейтинг 01 - 05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Рейтинг 06 - 10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Рейтинг 11 - 15</a:t>
                      </a:r>
                      <a:endParaRPr lang="ru-RU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Рейтинг 16 - 20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64654"/>
                  </a:ext>
                </a:extLst>
              </a:tr>
              <a:tr h="7059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АО "</a:t>
                      </a:r>
                      <a:r>
                        <a:rPr lang="en-US" sz="1400" u="none" strike="noStrike" dirty="0">
                          <a:effectLst/>
                        </a:rPr>
                        <a:t>Kaspi.kz"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</a:rPr>
                        <a:t>Алма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Телекоммуникейшнс</a:t>
                      </a:r>
                      <a:r>
                        <a:rPr lang="ru-RU" sz="1400" u="none" strike="noStrike" dirty="0">
                          <a:effectLst/>
                        </a:rPr>
                        <a:t> Казахстан"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CITIX Ltd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АО "</a:t>
                      </a:r>
                      <a:r>
                        <a:rPr lang="en-US" sz="1400" u="none" strike="noStrike">
                          <a:effectLst/>
                        </a:rPr>
                        <a:t>ForteBank"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109165"/>
                  </a:ext>
                </a:extLst>
              </a:tr>
              <a:tr h="470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ТОО «КаР-Тел»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АО "Казахтелеком"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ТОО "</a:t>
                      </a:r>
                      <a:r>
                        <a:rPr lang="en-US" sz="1400" u="none" strike="noStrike" dirty="0">
                          <a:effectLst/>
                        </a:rPr>
                        <a:t>Magnum Cash &amp; Carry"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АО "Эйр Астана"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633035"/>
                  </a:ext>
                </a:extLst>
              </a:tr>
              <a:tr h="705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АО "First Heartland Jysan Bank"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</a:rPr>
                        <a:t>Кселл</a:t>
                      </a:r>
                      <a:r>
                        <a:rPr lang="ru-RU" sz="1400" u="none" strike="noStrike" dirty="0">
                          <a:effectLst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BI Development Holding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АО "Евроазиатская Энергетическая Корпорация»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490535"/>
                  </a:ext>
                </a:extLst>
              </a:tr>
              <a:tr h="7059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АО "Народный Банк Казахстана"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АО "Банк Фридом Финанс Казахстан"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ТОО "</a:t>
                      </a:r>
                      <a:r>
                        <a:rPr lang="en-US" sz="1400" u="none" strike="noStrike" dirty="0" err="1">
                          <a:effectLst/>
                        </a:rPr>
                        <a:t>Chocofamily</a:t>
                      </a:r>
                      <a:r>
                        <a:rPr lang="en-US" sz="1400" u="none" strike="noStrike" dirty="0">
                          <a:effectLst/>
                        </a:rPr>
                        <a:t> Holding"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ДБ АО "Банк Хоум Кредит"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615100"/>
                  </a:ext>
                </a:extLst>
              </a:tr>
              <a:tr h="4706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АО "</a:t>
                      </a:r>
                      <a:r>
                        <a:rPr lang="en-US" sz="1400" u="none" strike="noStrike">
                          <a:effectLst/>
                        </a:rPr>
                        <a:t>Kolesa Group"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АО "</a:t>
                      </a:r>
                      <a:r>
                        <a:rPr lang="en-US" sz="1400" u="none" strike="noStrike">
                          <a:effectLst/>
                        </a:rPr>
                        <a:t>Mega Center Management"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АО "Банк ЦентрКредит"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ТОО "</a:t>
                      </a:r>
                      <a:r>
                        <a:rPr lang="en-US" sz="1400" u="none" strike="noStrike" dirty="0">
                          <a:effectLst/>
                        </a:rPr>
                        <a:t>City Transportation Systems"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42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0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9EA7D75F-9C47-DAB4-E680-5AB629D8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1C27B-E5DF-D1D3-2FEF-79F2FE2FC969}"/>
              </a:ext>
            </a:extLst>
          </p:cNvPr>
          <p:cNvSpPr txBox="1"/>
          <p:nvPr/>
        </p:nvSpPr>
        <p:spPr>
          <a:xfrm>
            <a:off x="107504" y="195486"/>
            <a:ext cx="794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Топ 20 инновационных компаний </a:t>
            </a:r>
            <a:r>
              <a:rPr lang="ru-RU" sz="3600" b="1" u="sng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С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500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B9A7714-DEBE-FD3E-CD8F-7798138E3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23374"/>
              </p:ext>
            </p:extLst>
          </p:nvPr>
        </p:nvGraphicFramePr>
        <p:xfrm>
          <a:off x="143209" y="1479460"/>
          <a:ext cx="8640958" cy="36539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0574">
                  <a:extLst>
                    <a:ext uri="{9D8B030D-6E8A-4147-A177-3AD203B41FA5}">
                      <a16:colId xmlns:a16="http://schemas.microsoft.com/office/drawing/2014/main" val="82243790"/>
                    </a:ext>
                  </a:extLst>
                </a:gridCol>
                <a:gridCol w="1365610">
                  <a:extLst>
                    <a:ext uri="{9D8B030D-6E8A-4147-A177-3AD203B41FA5}">
                      <a16:colId xmlns:a16="http://schemas.microsoft.com/office/drawing/2014/main" val="11735915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139018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387642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833793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977153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828231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20410651"/>
                    </a:ext>
                  </a:extLst>
                </a:gridCol>
                <a:gridCol w="1800198">
                  <a:extLst>
                    <a:ext uri="{9D8B030D-6E8A-4147-A177-3AD203B41FA5}">
                      <a16:colId xmlns:a16="http://schemas.microsoft.com/office/drawing/2014/main" val="2422272643"/>
                    </a:ext>
                  </a:extLst>
                </a:gridCol>
              </a:tblGrid>
              <a:tr h="327231"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Названия строк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Сектор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Кол-во сотрудников 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 Выручка (млн. тенге) 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Рост выручки, г/г, %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Рост чистой выручки за 5 лет, %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 Продажи на 1 сотрудника, млн. тенге 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Мобильное приложение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92756"/>
                  </a:ext>
                </a:extLst>
              </a:tr>
              <a:tr h="173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АО "</a:t>
                      </a:r>
                      <a:r>
                        <a:rPr lang="en-US" sz="700" u="none" strike="noStrike" dirty="0">
                          <a:effectLst/>
                        </a:rPr>
                        <a:t>Kaspi.kz"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Consumer Discretionary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8 327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1 270 592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44%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35%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152,59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Kaspi.kz, Kaspi Pay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8064905"/>
                  </a:ext>
                </a:extLst>
              </a:tr>
              <a:tr h="347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ТОО «КаР-Тел»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Communication Services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                      4 511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292 865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21%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22%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64,92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Мой </a:t>
                      </a:r>
                      <a:r>
                        <a:rPr lang="en-US" sz="700" u="none" strike="noStrike">
                          <a:effectLst/>
                        </a:rPr>
                        <a:t>Beeline, Simply, Izi, Hitter, BeeTV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Digital Window, Smart Agent, HR Man, Fix Uber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2831812"/>
                  </a:ext>
                </a:extLst>
              </a:tr>
              <a:tr h="173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АО "First Heartland Jysan Bank"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Financials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5 872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283 843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123%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1007%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48,34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Jusan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3997397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"Народный Сберегательный Банк Казахстана"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Financials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16 325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1 609 024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36%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98,56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Halyk Homebank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Halyk Travel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Kino.kz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0494731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</a:t>
                      </a:r>
                      <a:r>
                        <a:rPr lang="en-US" sz="700" u="none" strike="noStrike">
                          <a:effectLst/>
                        </a:rPr>
                        <a:t>Kolesa Group"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Consumer Discretionary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492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20 917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-29%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42,51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Kolesa.kz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Krisha.kz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Market.kz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8108030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"Алма Телекоммуникейшнс Казахстан"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Communication Services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834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15 594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18,70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Alma+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«AlmaTV»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«AlmaHome»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9756138"/>
                  </a:ext>
                </a:extLst>
              </a:tr>
              <a:tr h="347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"Казахтелеком"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Communication Services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20 622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278 111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12%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13,49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Теле2 Казахстан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Altel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4499898"/>
                  </a:ext>
                </a:extLst>
              </a:tr>
              <a:tr h="173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"Кселл"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Communication Services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2 195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219 002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24%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99,77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Activ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5687978"/>
                  </a:ext>
                </a:extLst>
              </a:tr>
              <a:tr h="173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"Банк Фридом Финанс Казахстан"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Financials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923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54 799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215%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209%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59,37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ffin kz, finance bank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2032813"/>
                  </a:ext>
                </a:extLst>
              </a:tr>
              <a:tr h="1738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</a:t>
                      </a:r>
                      <a:r>
                        <a:rPr lang="en-US" sz="700" u="none" strike="noStrike">
                          <a:effectLst/>
                        </a:rPr>
                        <a:t>Mega Center Management"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Consumer Discretionary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956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30 383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130%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31,78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err="1">
                          <a:effectLst/>
                        </a:rPr>
                        <a:t>Megafamily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952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9EA7D75F-9C47-DAB4-E680-5AB629D8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1C27B-E5DF-D1D3-2FEF-79F2FE2FC969}"/>
              </a:ext>
            </a:extLst>
          </p:cNvPr>
          <p:cNvSpPr txBox="1"/>
          <p:nvPr/>
        </p:nvSpPr>
        <p:spPr>
          <a:xfrm>
            <a:off x="107504" y="195486"/>
            <a:ext cx="794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Топ 20 инновационных компаний </a:t>
            </a:r>
            <a:r>
              <a:rPr lang="ru-RU" sz="3600" b="1" u="sng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С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Poppins Light" panose="020B0604020202020204" charset="0"/>
              </a:rPr>
              <a:t>500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7BAF75A-E4FB-C5D4-8DB8-82259F218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71521"/>
              </p:ext>
            </p:extLst>
          </p:nvPr>
        </p:nvGraphicFramePr>
        <p:xfrm>
          <a:off x="251520" y="1395815"/>
          <a:ext cx="8568953" cy="33763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8153">
                  <a:extLst>
                    <a:ext uri="{9D8B030D-6E8A-4147-A177-3AD203B41FA5}">
                      <a16:colId xmlns:a16="http://schemas.microsoft.com/office/drawing/2014/main" val="716644808"/>
                    </a:ext>
                  </a:extLst>
                </a:gridCol>
                <a:gridCol w="1368031">
                  <a:extLst>
                    <a:ext uri="{9D8B030D-6E8A-4147-A177-3AD203B41FA5}">
                      <a16:colId xmlns:a16="http://schemas.microsoft.com/office/drawing/2014/main" val="549543514"/>
                    </a:ext>
                  </a:extLst>
                </a:gridCol>
                <a:gridCol w="687461">
                  <a:extLst>
                    <a:ext uri="{9D8B030D-6E8A-4147-A177-3AD203B41FA5}">
                      <a16:colId xmlns:a16="http://schemas.microsoft.com/office/drawing/2014/main" val="4142562635"/>
                    </a:ext>
                  </a:extLst>
                </a:gridCol>
                <a:gridCol w="752699">
                  <a:extLst>
                    <a:ext uri="{9D8B030D-6E8A-4147-A177-3AD203B41FA5}">
                      <a16:colId xmlns:a16="http://schemas.microsoft.com/office/drawing/2014/main" val="36181515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4988658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8604448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9795217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66418700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3432414608"/>
                    </a:ext>
                  </a:extLst>
                </a:gridCol>
              </a:tblGrid>
              <a:tr h="292211">
                <a:tc>
                  <a:txBody>
                    <a:bodyPr/>
                    <a:lstStyle/>
                    <a:p>
                      <a:pPr algn="ctr" fontAlgn="b"/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Названия строк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Сектор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 Кол-во сотрудников 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 Выручка (млн. тенге) 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Рост выручки, г/г, %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Рост чистой выручки за 5 лет, %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 Продажи на 1 сотрудника, млн. тенге 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Мобильное приложение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50072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CITIX Ltd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10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2 810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42%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280,99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2929869"/>
                  </a:ext>
                </a:extLst>
              </a:tr>
              <a:tr h="3104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ТОО "</a:t>
                      </a:r>
                      <a:r>
                        <a:rPr lang="en-US" sz="700" u="none" strike="noStrike" dirty="0">
                          <a:effectLst/>
                        </a:rPr>
                        <a:t>Magnum Cash &amp; Carry"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Consumer Staples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11 254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461 332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34%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-13%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40,99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Magnum club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Magnum Go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7756139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BI Development Holding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Real Estate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5 000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376 526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34%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75,31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BIG App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9341525"/>
                  </a:ext>
                </a:extLst>
              </a:tr>
              <a:tr h="5065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ТОО "</a:t>
                      </a:r>
                      <a:r>
                        <a:rPr lang="en-US" sz="700" u="none" strike="noStrike" dirty="0" err="1">
                          <a:effectLst/>
                        </a:rPr>
                        <a:t>Chocofamily</a:t>
                      </a:r>
                      <a:r>
                        <a:rPr lang="en-US" sz="700" u="none" strike="noStrike" dirty="0">
                          <a:effectLst/>
                        </a:rPr>
                        <a:t> Holding"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Consumer Discretionary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                         621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9 092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26%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14,64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ChocoTravel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Рахмет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Aviata.kz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Chocolife.me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Chocofood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Ж/д билеты КТЖ от «Авиата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3834523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"Банк ЦентрКредит"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Financials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6 123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315 304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107%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668%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51,50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bcc.kz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2163368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</a:t>
                      </a:r>
                      <a:r>
                        <a:rPr lang="en-US" sz="700" u="none" strike="noStrike">
                          <a:effectLst/>
                        </a:rPr>
                        <a:t>ForteBank"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Financials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3 272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295 123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90,20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Forte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4550910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"Эйр Астана"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Industrials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4 559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472 381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143%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103,62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Air Astana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116772"/>
                  </a:ext>
                </a:extLst>
              </a:tr>
              <a:tr h="447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АО "Евроазиатская Энергетическая Корпорация»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Utilities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4 653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142 944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165%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2355%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30,72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Smartbank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Aitu: </a:t>
                      </a:r>
                      <a:r>
                        <a:rPr lang="ru-RU" sz="700" u="none" strike="noStrike">
                          <a:effectLst/>
                        </a:rPr>
                        <a:t>Общение и Развлечение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Digital ID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AituPay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e.otinish 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Aitu </a:t>
                      </a:r>
                      <a:r>
                        <a:rPr lang="ru-RU" sz="700" u="none" strike="noStrike">
                          <a:effectLst/>
                        </a:rPr>
                        <a:t>Кошелек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6386870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7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ДБ АО "Банк Хоум Кредит"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Financials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4 813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120 779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-46%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25,09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HomeCredit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4889041"/>
                  </a:ext>
                </a:extLst>
              </a:tr>
              <a:tr h="155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ТОО "</a:t>
                      </a:r>
                      <a:r>
                        <a:rPr lang="en-US" sz="700" u="none" strike="noStrike">
                          <a:effectLst/>
                        </a:rPr>
                        <a:t>City Transportation Systems"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Industrials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286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7 486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63%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78%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                                          26,17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Onay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823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7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8.png">
            <a:extLst>
              <a:ext uri="{FF2B5EF4-FFF2-40B4-BE49-F238E27FC236}">
                <a16:creationId xmlns:a16="http://schemas.microsoft.com/office/drawing/2014/main" id="{83A6F5A9-609A-0507-D08F-80DE3D72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9186043" cy="51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8A1D00D-1EAD-464C-B226-4E6BDD398D02}"/>
              </a:ext>
            </a:extLst>
          </p:cNvPr>
          <p:cNvSpPr txBox="1">
            <a:spLocks/>
          </p:cNvSpPr>
          <p:nvPr/>
        </p:nvSpPr>
        <p:spPr>
          <a:xfrm>
            <a:off x="467270" y="3342909"/>
            <a:ext cx="3515646" cy="1698197"/>
          </a:xfrm>
          <a:prstGeom prst="rect">
            <a:avLst/>
          </a:prstGeom>
        </p:spPr>
        <p:txBody>
          <a:bodyPr vert="horz" lIns="61226" tIns="30613" rIns="61226" bIns="30613" rtlCol="0">
            <a:noAutofit/>
          </a:bodyPr>
          <a:lstStyle>
            <a:lvl1pPr marL="215900" indent="-215900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995" indent="-17970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74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369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1980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963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indent="-144145" algn="l" defTabSz="5759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Контакты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Республика Казахстан,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г. Алматы, 050008, 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ул.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Манаса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32А 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Телефон: 8 (727) 259 88 77</a:t>
            </a:r>
          </a:p>
          <a:p>
            <a:pPr marL="0" indent="0">
              <a:buNone/>
            </a:pP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Email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: info@centras.kz</a:t>
            </a:r>
          </a:p>
          <a:p>
            <a:pPr marL="0" indent="0">
              <a:buNone/>
            </a:pPr>
            <a:r>
              <a:rPr lang="ru-RU" sz="1200" dirty="0" err="1">
                <a:solidFill>
                  <a:schemeClr val="bg2">
                    <a:lumMod val="50000"/>
                  </a:schemeClr>
                </a:solidFill>
              </a:rPr>
              <a:t>Website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: www.cesec.kz</a:t>
            </a:r>
          </a:p>
          <a:p>
            <a:pPr marL="0" indent="0">
              <a:buNone/>
            </a:pPr>
            <a:endParaRPr lang="ru-RU" sz="2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BC2CF7-F94A-9D6C-0481-9632D202E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0" y="402948"/>
            <a:ext cx="3332633" cy="1571625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945F806B-4842-7266-D767-E7C739C59166}"/>
              </a:ext>
            </a:extLst>
          </p:cNvPr>
          <p:cNvSpPr txBox="1">
            <a:spLocks/>
          </p:cNvSpPr>
          <p:nvPr/>
        </p:nvSpPr>
        <p:spPr>
          <a:xfrm>
            <a:off x="155340" y="1977188"/>
            <a:ext cx="3278073" cy="11917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4A4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878F4AE-D6A0-1338-624A-477546703E6C}"/>
              </a:ext>
            </a:extLst>
          </p:cNvPr>
          <p:cNvCxnSpPr>
            <a:cxnSpLocks/>
          </p:cNvCxnSpPr>
          <p:nvPr/>
        </p:nvCxnSpPr>
        <p:spPr>
          <a:xfrm>
            <a:off x="283782" y="1949149"/>
            <a:ext cx="3021191" cy="25424"/>
          </a:xfrm>
          <a:prstGeom prst="line">
            <a:avLst/>
          </a:prstGeom>
          <a:ln w="38100">
            <a:solidFill>
              <a:srgbClr val="683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21A60E2-627A-9D1F-5D12-C0B465051F8A}"/>
              </a:ext>
            </a:extLst>
          </p:cNvPr>
          <p:cNvGrpSpPr/>
          <p:nvPr/>
        </p:nvGrpSpPr>
        <p:grpSpPr>
          <a:xfrm>
            <a:off x="5951588" y="4014895"/>
            <a:ext cx="3701725" cy="999974"/>
            <a:chOff x="5563970" y="5184497"/>
            <a:chExt cx="4935633" cy="1333298"/>
          </a:xfrm>
        </p:grpSpPr>
        <p:sp>
          <p:nvSpPr>
            <p:cNvPr id="21" name="Объект 2">
              <a:extLst>
                <a:ext uri="{FF2B5EF4-FFF2-40B4-BE49-F238E27FC236}">
                  <a16:creationId xmlns:a16="http://schemas.microsoft.com/office/drawing/2014/main" id="{00335DE7-BF78-8F2A-AB47-17AA0F09B547}"/>
                </a:ext>
              </a:extLst>
            </p:cNvPr>
            <p:cNvSpPr txBox="1">
              <a:spLocks/>
            </p:cNvSpPr>
            <p:nvPr/>
          </p:nvSpPr>
          <p:spPr>
            <a:xfrm>
              <a:off x="5812075" y="5184497"/>
              <a:ext cx="4687528" cy="1333298"/>
            </a:xfrm>
            <a:prstGeom prst="rect">
              <a:avLst/>
            </a:prstGeom>
          </p:spPr>
          <p:txBody>
            <a:bodyPr vert="horz" lIns="61226" tIns="30613" rIns="61226" bIns="30613" rtlCol="0">
              <a:noAutofit/>
            </a:bodyPr>
            <a:lstStyle>
              <a:lvl1pPr marL="215900" indent="-215900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7995" indent="-17970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90" indent="-14414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7745" indent="-14414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6035" indent="-14414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83690" indent="-14414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71980" indent="-14414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59635" indent="-14414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47925" indent="-144145" algn="l" defTabSz="5759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РК, г. Алматы, 050008,  ул. </a:t>
              </a:r>
              <a:r>
                <a:rPr lang="ru-RU" sz="1200" b="1" dirty="0" err="1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Манаса</a:t>
              </a:r>
              <a:r>
                <a:rPr lang="ru-RU" sz="1200" b="1" dirty="0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32А  </a:t>
              </a:r>
            </a:p>
            <a:p>
              <a:pPr marL="0" indent="0">
                <a:buNone/>
              </a:pPr>
              <a:r>
                <a:rPr lang="ru-RU" sz="1200" b="1" dirty="0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Телефон: 8 (727) 259 88 77</a:t>
              </a:r>
            </a:p>
            <a:p>
              <a:pPr marL="0" indent="0">
                <a:buNone/>
              </a:pPr>
              <a:r>
                <a:rPr lang="ru-RU" sz="1200" b="1" dirty="0" err="1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</a:t>
              </a:r>
              <a:r>
                <a:rPr lang="ru-RU" sz="1200" b="1" dirty="0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info@centras.kz</a:t>
              </a:r>
            </a:p>
            <a:p>
              <a:pPr marL="0" indent="0">
                <a:buNone/>
              </a:pPr>
              <a:r>
                <a:rPr lang="ru-RU" sz="1200" b="1" dirty="0" err="1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</a:t>
              </a:r>
              <a:r>
                <a:rPr lang="ru-RU" sz="1200" b="1" dirty="0">
                  <a:solidFill>
                    <a:srgbClr val="4A4B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www.cesec.kz</a:t>
              </a:r>
            </a:p>
            <a:p>
              <a:pPr marL="0" indent="0">
                <a:buNone/>
              </a:pPr>
              <a:endParaRPr lang="ru-RU" sz="2100" b="1" dirty="0">
                <a:solidFill>
                  <a:srgbClr val="4A4B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61E4A84-8E2B-E61B-B7E8-BEA061B43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970" y="5858734"/>
              <a:ext cx="221991" cy="22199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3F23274-55C5-8B06-CDCB-25B33F2E4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4430" y="5561560"/>
              <a:ext cx="221070" cy="22199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81CB17E-3573-575D-1A48-D6B265085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970" y="5264386"/>
              <a:ext cx="221991" cy="221991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70AD234-DA4F-4A63-13B8-BC17BF7D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3970" y="6155908"/>
              <a:ext cx="221991" cy="22199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A8A4949-1970-58B9-117B-42E18D76BB0F}"/>
              </a:ext>
            </a:extLst>
          </p:cNvPr>
          <p:cNvSpPr txBox="1"/>
          <p:nvPr/>
        </p:nvSpPr>
        <p:spPr>
          <a:xfrm>
            <a:off x="4521994" y="3507064"/>
            <a:ext cx="462200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4A4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1350" b="1" dirty="0" err="1">
                <a:solidFill>
                  <a:srgbClr val="4A4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r>
              <a:rPr lang="ru-RU" sz="1350" b="1" dirty="0">
                <a:solidFill>
                  <a:srgbClr val="4A4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-канал:</a:t>
            </a:r>
          </a:p>
          <a:p>
            <a:pPr algn="ctr"/>
            <a:r>
              <a:rPr lang="en-US" sz="1350" b="1" dirty="0">
                <a:solidFill>
                  <a:srgbClr val="4A4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Centras Securities</a:t>
            </a:r>
            <a:endParaRPr lang="ru-RU" sz="1350" b="1" dirty="0">
              <a:solidFill>
                <a:srgbClr val="4A4B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5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owth Forum 23\Презентация шаблон\1 копия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290414"/>
            <a:ext cx="62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Текст</a:t>
            </a:r>
          </a:p>
        </p:txBody>
      </p:sp>
      <p:pic>
        <p:nvPicPr>
          <p:cNvPr id="12" name="Picture 3" descr="F:\Growth Forum 23\Презентация шаблон\Логотип KG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8" y="186249"/>
            <a:ext cx="436008" cy="2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3C21C3-4F3C-1301-849E-3EB88B934892}"/>
              </a:ext>
            </a:extLst>
          </p:cNvPr>
          <p:cNvSpPr txBox="1"/>
          <p:nvPr/>
        </p:nvSpPr>
        <p:spPr>
          <a:xfrm>
            <a:off x="330449" y="1538342"/>
            <a:ext cx="8562031" cy="263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600" dirty="0">
                <a:solidFill>
                  <a:srgbClr val="4A4B70"/>
                </a:solidFill>
                <a:latin typeface="Century Gothic" panose="020B0502020202020204" pitchFamily="34" charset="0"/>
              </a:rPr>
              <a:t>Инновации являются ключом к 70% создания стоимости, которую получают компании от роста выручки</a:t>
            </a:r>
          </a:p>
          <a:p>
            <a:pPr marL="285750" indent="-285750"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600" dirty="0">
                <a:solidFill>
                  <a:srgbClr val="4A4B70"/>
                </a:solidFill>
                <a:latin typeface="Century Gothic" panose="020B0502020202020204" pitchFamily="34" charset="0"/>
              </a:rPr>
              <a:t>Инновации способствуют увеличению прибыли. Создаются продукты более высокого качества, увеличивается количество выпущенной продукции за тоже количество времени. </a:t>
            </a:r>
            <a:endParaRPr lang="en-US" sz="1600" dirty="0">
              <a:solidFill>
                <a:srgbClr val="4A4B70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ru-RU" sz="1600" dirty="0">
                <a:solidFill>
                  <a:srgbClr val="4A4B70"/>
                </a:solidFill>
                <a:latin typeface="Century Gothic" panose="020B0502020202020204" pitchFamily="34" charset="0"/>
              </a:rPr>
              <a:t>Инновации влияют на конкурентоспособность отдельного человека или организации.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9469A-71A2-A91B-46D4-C55BAE0133C6}"/>
              </a:ext>
            </a:extLst>
          </p:cNvPr>
          <p:cNvSpPr txBox="1"/>
          <p:nvPr/>
        </p:nvSpPr>
        <p:spPr>
          <a:xfrm>
            <a:off x="403920" y="981149"/>
            <a:ext cx="386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Почему мы это делаем</a:t>
            </a:r>
          </a:p>
        </p:txBody>
      </p:sp>
    </p:spTree>
    <p:extLst>
      <p:ext uri="{BB962C8B-B14F-4D97-AF65-F5344CB8AC3E}">
        <p14:creationId xmlns:p14="http://schemas.microsoft.com/office/powerpoint/2010/main" val="76166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602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Глобальный индекс инноваций 2022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4046706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https://www.wipo.int/edocs/pubdocs/en/wipo_pub_2000_2022/kz.pdf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088545B5-5314-87B6-E775-FD542F48D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486191"/>
            <a:ext cx="4504290" cy="329019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4EA57D5E-DB0B-74E9-166B-813990C1A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3" y="1906192"/>
            <a:ext cx="4528282" cy="2033710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210AC088-2746-9AA9-916C-4BC377E0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13" y="1499506"/>
            <a:ext cx="4184103" cy="315704"/>
          </a:xfrm>
          <a:prstGeom prst="rect">
            <a:avLst/>
          </a:prstGeom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44B70D7B-2B72-8804-0712-5559455CD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209" y="1906192"/>
            <a:ext cx="4211959" cy="21232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D438FA-6848-FD24-FF97-730421AA7B41}"/>
              </a:ext>
            </a:extLst>
          </p:cNvPr>
          <p:cNvSpPr/>
          <p:nvPr/>
        </p:nvSpPr>
        <p:spPr>
          <a:xfrm>
            <a:off x="317772" y="4223357"/>
            <a:ext cx="8561246" cy="719659"/>
          </a:xfrm>
          <a:prstGeom prst="rect">
            <a:avLst/>
          </a:prstGeom>
          <a:solidFill>
            <a:srgbClr val="8E2A3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0503A-7015-BD53-9BC6-1C3D7AA1FE74}"/>
              </a:ext>
            </a:extLst>
          </p:cNvPr>
          <p:cNvSpPr txBox="1"/>
          <p:nvPr/>
        </p:nvSpPr>
        <p:spPr>
          <a:xfrm>
            <a:off x="307510" y="4178040"/>
            <a:ext cx="1000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dirty="0">
                <a:solidFill>
                  <a:srgbClr val="4A4B70"/>
                </a:solidFill>
                <a:latin typeface="Century Gothic" panose="020B0502020202020204" pitchFamily="34" charset="0"/>
              </a:rPr>
              <a:t>83</a:t>
            </a:r>
            <a:endParaRPr lang="ru-RU" sz="4800" b="1" dirty="0">
              <a:solidFill>
                <a:srgbClr val="4A4B7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449F8-9362-E99B-8793-28599A8A45FC}"/>
              </a:ext>
            </a:extLst>
          </p:cNvPr>
          <p:cNvSpPr txBox="1"/>
          <p:nvPr/>
        </p:nvSpPr>
        <p:spPr>
          <a:xfrm>
            <a:off x="1043608" y="4162351"/>
            <a:ext cx="7865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4A4B7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4A4B70"/>
                </a:solidFill>
                <a:latin typeface="Century Gothic" panose="020B0502020202020204" pitchFamily="34" charset="0"/>
              </a:rPr>
              <a:t>место занимает Казахстан в Глобальном индексе инноваций 202</a:t>
            </a:r>
            <a:r>
              <a:rPr lang="en-US" sz="2000" dirty="0">
                <a:solidFill>
                  <a:srgbClr val="4A4B70"/>
                </a:solidFill>
                <a:latin typeface="Century Gothic" panose="020B0502020202020204" pitchFamily="34" charset="0"/>
              </a:rPr>
              <a:t>2</a:t>
            </a:r>
            <a:r>
              <a:rPr lang="ru-RU" sz="2000" dirty="0">
                <a:solidFill>
                  <a:srgbClr val="4A4B70"/>
                </a:solidFill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958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251520" y="978749"/>
            <a:ext cx="602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Глобальный индекс инноваций 2022 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1947B-23A5-89A6-EE0F-419DA608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97510"/>
            <a:ext cx="3283955" cy="1225357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F472B895-1DAA-E044-0B97-121F3F71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604405"/>
            <a:ext cx="4126028" cy="2453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4046706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https://www.wipo.int/edocs/pubdocs/en/wipo_pub_2000_2022/kz.pdf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EFAE4959-0824-D90B-1158-89DD84A1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092" y="1440414"/>
            <a:ext cx="3684347" cy="2749877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FA175025-EDE4-A7E2-2BFD-607024E82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068" y="4208154"/>
            <a:ext cx="4302282" cy="9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E02044DD-3AA4-27EB-D0C9-7CF61DA4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031" y="4680061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 SemiBold" panose="00000700000000000000" pitchFamily="2" charset="-52"/>
              </a:rPr>
              <a:t>Almaty, 2022</a:t>
            </a:r>
            <a:endParaRPr lang="ru-RU" sz="1350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EACB-7F1A-BDD9-BF68-C8B0B6EC184A}"/>
              </a:ext>
            </a:extLst>
          </p:cNvPr>
          <p:cNvSpPr txBox="1"/>
          <p:nvPr/>
        </p:nvSpPr>
        <p:spPr>
          <a:xfrm>
            <a:off x="403920" y="981149"/>
            <a:ext cx="602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Глобальный индекс инноваций 2022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BCB98-F9AC-47A9-7981-955896F12F8E}"/>
              </a:ext>
            </a:extLst>
          </p:cNvPr>
          <p:cNvSpPr txBox="1"/>
          <p:nvPr/>
        </p:nvSpPr>
        <p:spPr>
          <a:xfrm>
            <a:off x="0" y="4984870"/>
            <a:ext cx="4046706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600" dirty="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https://www.wipo.int/edocs/pubdocs/en/wipo_pub_2000_2022/kz.pdf</a:t>
            </a:r>
            <a:endParaRPr lang="ru-RU" sz="600" dirty="0">
              <a:solidFill>
                <a:srgbClr val="4A4B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4CD1F70-0196-C3C3-0ED7-679CDEC97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" y="1422010"/>
            <a:ext cx="4802525" cy="327006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108D29F1-7F1F-C88D-3FA5-5447D4ADC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34" y="1422010"/>
            <a:ext cx="3977326" cy="31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owth Forum 23\Презентация шаблон\1 копия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290414"/>
            <a:ext cx="62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920" y="98114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Статистика: Казахстан 2022</a:t>
            </a:r>
          </a:p>
        </p:txBody>
      </p:sp>
      <p:pic>
        <p:nvPicPr>
          <p:cNvPr id="12" name="Picture 3" descr="F:\Growth Forum 23\Презентация шаблон\Логотип KG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8" y="186249"/>
            <a:ext cx="436008" cy="2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FAA7D1A-BD50-2DDA-EA8F-237BD52DCE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54657"/>
              </p:ext>
            </p:extLst>
          </p:nvPr>
        </p:nvGraphicFramePr>
        <p:xfrm>
          <a:off x="292128" y="1512418"/>
          <a:ext cx="4639912" cy="344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2136032-2730-0EAF-66BE-932CE7962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808545"/>
              </p:ext>
            </p:extLst>
          </p:nvPr>
        </p:nvGraphicFramePr>
        <p:xfrm>
          <a:off x="4870207" y="1624579"/>
          <a:ext cx="4022273" cy="333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521BAF-4695-231D-6CD2-7A411D2A5A30}"/>
              </a:ext>
            </a:extLst>
          </p:cNvPr>
          <p:cNvSpPr/>
          <p:nvPr/>
        </p:nvSpPr>
        <p:spPr>
          <a:xfrm>
            <a:off x="251520" y="4227934"/>
            <a:ext cx="3600400" cy="648072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5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31417ED5-035F-F3ED-D343-0CF50F1C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BE186A-66FE-B4FF-A0A1-92BFAAA226B4}"/>
              </a:ext>
            </a:extLst>
          </p:cNvPr>
          <p:cNvSpPr txBox="1"/>
          <p:nvPr/>
        </p:nvSpPr>
        <p:spPr>
          <a:xfrm>
            <a:off x="-8806" y="4994346"/>
            <a:ext cx="323172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Aft>
                <a:spcPts val="1000"/>
              </a:spcAft>
              <a:defRPr sz="80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/>
              <a:t>Источник: https://stat.gov.kz/official/industry/23/statistic/5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A181D85A-1E3D-2156-DC1B-C0230BDE8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279190"/>
              </p:ext>
            </p:extLst>
          </p:nvPr>
        </p:nvGraphicFramePr>
        <p:xfrm>
          <a:off x="4427984" y="1657452"/>
          <a:ext cx="3983022" cy="300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1FD1E061-B10B-0EBA-72C8-23E57D6B19B7}"/>
              </a:ext>
            </a:extLst>
          </p:cNvPr>
          <p:cNvSpPr txBox="1"/>
          <p:nvPr/>
        </p:nvSpPr>
        <p:spPr>
          <a:xfrm>
            <a:off x="5593368" y="2636151"/>
            <a:ext cx="1728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A4B70"/>
                </a:solidFill>
                <a:latin typeface="Century Gothic" panose="020B0502020202020204" pitchFamily="34" charset="0"/>
              </a:rPr>
              <a:t>1 739 823</a:t>
            </a:r>
          </a:p>
          <a:p>
            <a:pPr algn="ctr"/>
            <a:r>
              <a:rPr lang="ru-RU" sz="2800" b="1" dirty="0">
                <a:solidFill>
                  <a:srgbClr val="4A4B70"/>
                </a:solidFill>
                <a:latin typeface="Century Gothic" panose="020B0502020202020204" pitchFamily="34" charset="0"/>
              </a:rPr>
              <a:t> (+ 32%)</a:t>
            </a: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96DAE670-F49F-D4DB-0F0B-97A4A62F0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685693"/>
              </p:ext>
            </p:extLst>
          </p:nvPr>
        </p:nvGraphicFramePr>
        <p:xfrm>
          <a:off x="265804" y="1657146"/>
          <a:ext cx="3466596" cy="312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D6EE4F-04FE-0A85-432A-A59D724BC1B6}"/>
              </a:ext>
            </a:extLst>
          </p:cNvPr>
          <p:cNvSpPr txBox="1"/>
          <p:nvPr/>
        </p:nvSpPr>
        <p:spPr>
          <a:xfrm>
            <a:off x="1258088" y="3328649"/>
            <a:ext cx="1729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1 879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млрд. тенге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E7CB-B600-F1D7-8D7C-819F349FFBA5}"/>
              </a:ext>
            </a:extLst>
          </p:cNvPr>
          <p:cNvSpPr txBox="1"/>
          <p:nvPr/>
        </p:nvSpPr>
        <p:spPr>
          <a:xfrm>
            <a:off x="403920" y="98114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Статистика: Казахстан 2022</a:t>
            </a:r>
          </a:p>
        </p:txBody>
      </p:sp>
    </p:spTree>
    <p:extLst>
      <p:ext uri="{BB962C8B-B14F-4D97-AF65-F5344CB8AC3E}">
        <p14:creationId xmlns:p14="http://schemas.microsoft.com/office/powerpoint/2010/main" val="42202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Growth Forum 23\Презентация шаблон\1 копия 7.png">
            <a:extLst>
              <a:ext uri="{FF2B5EF4-FFF2-40B4-BE49-F238E27FC236}">
                <a16:creationId xmlns:a16="http://schemas.microsoft.com/office/drawing/2014/main" id="{31417ED5-035F-F3ED-D343-0CF50F1C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0907" y="2294751"/>
            <a:ext cx="1613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Mont" panose="00000700000000000000" pitchFamily="2" charset="0"/>
              </a:rPr>
              <a:t>Подзаголовок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CB56A-F43C-51AB-FF3A-0359412B451C}"/>
              </a:ext>
            </a:extLst>
          </p:cNvPr>
          <p:cNvSpPr txBox="1"/>
          <p:nvPr/>
        </p:nvSpPr>
        <p:spPr>
          <a:xfrm>
            <a:off x="4796323" y="1513658"/>
            <a:ext cx="3768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4A4B70"/>
                </a:solidFill>
                <a:latin typeface="Century Gothic" panose="020B0502020202020204" pitchFamily="34" charset="0"/>
              </a:rPr>
              <a:t>Уровень инновационной активности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939DB-BA6C-6508-A62C-21D2E05B5B0B}"/>
              </a:ext>
            </a:extLst>
          </p:cNvPr>
          <p:cNvSpPr txBox="1"/>
          <p:nvPr/>
        </p:nvSpPr>
        <p:spPr>
          <a:xfrm>
            <a:off x="376155" y="2460820"/>
            <a:ext cx="134661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rgbClr val="4A4B70"/>
                </a:solidFill>
                <a:latin typeface="Century Gothic" panose="020B0502020202020204" pitchFamily="34" charset="0"/>
              </a:rPr>
              <a:t>5,7%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6A894-22DB-18EA-ED95-D5045E44B468}"/>
              </a:ext>
            </a:extLst>
          </p:cNvPr>
          <p:cNvSpPr txBox="1"/>
          <p:nvPr/>
        </p:nvSpPr>
        <p:spPr>
          <a:xfrm>
            <a:off x="1608221" y="2525326"/>
            <a:ext cx="33753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4A4B70"/>
                </a:solidFill>
                <a:latin typeface="Century Gothic" panose="020B0502020202020204" pitchFamily="34" charset="0"/>
              </a:rPr>
              <a:t>Уровень инновационной активности по технологическим инновациям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49303-975F-9DBF-403F-7490058FB00F}"/>
              </a:ext>
            </a:extLst>
          </p:cNvPr>
          <p:cNvSpPr txBox="1"/>
          <p:nvPr/>
        </p:nvSpPr>
        <p:spPr>
          <a:xfrm>
            <a:off x="1586595" y="3323873"/>
            <a:ext cx="32097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4A4B70"/>
                </a:solidFill>
                <a:latin typeface="Century Gothic" panose="020B0502020202020204" pitchFamily="34" charset="0"/>
              </a:rPr>
              <a:t>Уровень инновационной активности по всем типам инноваций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BBAA0-F290-D18A-F4E0-85C8E2DED1E3}"/>
              </a:ext>
            </a:extLst>
          </p:cNvPr>
          <p:cNvSpPr txBox="1"/>
          <p:nvPr/>
        </p:nvSpPr>
        <p:spPr>
          <a:xfrm>
            <a:off x="376818" y="3229976"/>
            <a:ext cx="1346609" cy="6694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rgbClr val="4A4B70"/>
                </a:solidFill>
                <a:latin typeface="Century Gothic" panose="020B0502020202020204" pitchFamily="34" charset="0"/>
              </a:rPr>
              <a:t>11%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BE186A-66FE-B4FF-A0A1-92BFAAA226B4}"/>
              </a:ext>
            </a:extLst>
          </p:cNvPr>
          <p:cNvSpPr txBox="1"/>
          <p:nvPr/>
        </p:nvSpPr>
        <p:spPr>
          <a:xfrm>
            <a:off x="-8806" y="4994346"/>
            <a:ext cx="3231722" cy="195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Aft>
                <a:spcPts val="1000"/>
              </a:spcAft>
              <a:defRPr sz="800">
                <a:solidFill>
                  <a:srgbClr val="4A4B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/>
              <a:t>Источник: https://stat.gov.kz/official/industry/23/statistic/5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E7CB-B600-F1D7-8D7C-819F349FFBA5}"/>
              </a:ext>
            </a:extLst>
          </p:cNvPr>
          <p:cNvSpPr txBox="1"/>
          <p:nvPr/>
        </p:nvSpPr>
        <p:spPr>
          <a:xfrm>
            <a:off x="403920" y="98114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Статистика: Казахстан 2022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48CA8053-2B0A-5A15-316D-D380C8233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731808"/>
              </p:ext>
            </p:extLst>
          </p:nvPr>
        </p:nvGraphicFramePr>
        <p:xfrm>
          <a:off x="4457226" y="2023973"/>
          <a:ext cx="4107189" cy="288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670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6621</TotalTime>
  <Words>1978</Words>
  <Application>Microsoft Office PowerPoint</Application>
  <PresentationFormat>Экран (16:9)</PresentationFormat>
  <Paragraphs>389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Mont</vt:lpstr>
      <vt:lpstr>Montserrat SemiBold</vt:lpstr>
      <vt:lpstr>MS Shell Dlg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Marzhan Melanich</cp:lastModifiedBy>
  <cp:revision>40</cp:revision>
  <dcterms:created xsi:type="dcterms:W3CDTF">2023-08-01T08:29:20Z</dcterms:created>
  <dcterms:modified xsi:type="dcterms:W3CDTF">2023-09-20T15:34:58Z</dcterms:modified>
</cp:coreProperties>
</file>